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41"/>
  </p:notesMasterIdLst>
  <p:handoutMasterIdLst>
    <p:handoutMasterId r:id="rId42"/>
  </p:handoutMasterIdLst>
  <p:sldIdLst>
    <p:sldId id="410" r:id="rId3"/>
    <p:sldId id="374" r:id="rId4"/>
    <p:sldId id="412" r:id="rId5"/>
    <p:sldId id="408" r:id="rId6"/>
    <p:sldId id="425" r:id="rId7"/>
    <p:sldId id="454" r:id="rId8"/>
    <p:sldId id="400" r:id="rId9"/>
    <p:sldId id="417" r:id="rId10"/>
    <p:sldId id="404" r:id="rId11"/>
    <p:sldId id="470" r:id="rId12"/>
    <p:sldId id="465" r:id="rId13"/>
    <p:sldId id="458" r:id="rId14"/>
    <p:sldId id="379" r:id="rId15"/>
    <p:sldId id="445" r:id="rId16"/>
    <p:sldId id="453" r:id="rId17"/>
    <p:sldId id="383" r:id="rId18"/>
    <p:sldId id="406" r:id="rId19"/>
    <p:sldId id="482" r:id="rId20"/>
    <p:sldId id="384" r:id="rId21"/>
    <p:sldId id="477" r:id="rId22"/>
    <p:sldId id="391" r:id="rId23"/>
    <p:sldId id="483" r:id="rId24"/>
    <p:sldId id="492" r:id="rId25"/>
    <p:sldId id="498" r:id="rId26"/>
    <p:sldId id="495" r:id="rId27"/>
    <p:sldId id="496" r:id="rId28"/>
    <p:sldId id="407" r:id="rId29"/>
    <p:sldId id="275" r:id="rId30"/>
    <p:sldId id="426" r:id="rId31"/>
    <p:sldId id="434" r:id="rId32"/>
    <p:sldId id="501" r:id="rId33"/>
    <p:sldId id="502" r:id="rId34"/>
    <p:sldId id="503" r:id="rId35"/>
    <p:sldId id="504" r:id="rId36"/>
    <p:sldId id="505" r:id="rId37"/>
    <p:sldId id="506" r:id="rId38"/>
    <p:sldId id="507" r:id="rId39"/>
    <p:sldId id="508"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defTabSz="457200"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extLst>
    <p:ext uri="{521415D9-36F7-43E2-AB2F-B90AF26B5E84}">
      <p14:sectionLst xmlns:p14="http://schemas.microsoft.com/office/powerpoint/2010/main">
        <p14:section name="Introduction" id="{79B66BD3-2991-CB45-AB4C-A8F171762015}">
          <p14:sldIdLst>
            <p14:sldId id="410"/>
            <p14:sldId id="374"/>
            <p14:sldId id="412"/>
            <p14:sldId id="408"/>
          </p14:sldIdLst>
        </p14:section>
        <p14:section name="Part I: Step 1: Establish Management Environment" id="{69B45146-925A-7546-BFDB-1AEF11D64F06}">
          <p14:sldIdLst>
            <p14:sldId id="425"/>
            <p14:sldId id="454"/>
            <p14:sldId id="400"/>
            <p14:sldId id="417"/>
            <p14:sldId id="404"/>
            <p14:sldId id="470"/>
            <p14:sldId id="465"/>
            <p14:sldId id="458"/>
          </p14:sldIdLst>
        </p14:section>
        <p14:section name="Part I: Step 2: Obtain Resources" id="{DB3E3645-E62F-324D-8B61-A7F64667697E}">
          <p14:sldIdLst>
            <p14:sldId id="379"/>
            <p14:sldId id="445"/>
            <p14:sldId id="453"/>
            <p14:sldId id="383"/>
          </p14:sldIdLst>
        </p14:section>
        <p14:section name="Part II: Execute" id="{B8E983F6-8F62-EA4D-9810-A09EB694CE70}">
          <p14:sldIdLst>
            <p14:sldId id="406"/>
            <p14:sldId id="482"/>
            <p14:sldId id="384"/>
            <p14:sldId id="477"/>
            <p14:sldId id="391"/>
            <p14:sldId id="483"/>
            <p14:sldId id="492"/>
            <p14:sldId id="498"/>
            <p14:sldId id="495"/>
            <p14:sldId id="496"/>
          </p14:sldIdLst>
        </p14:section>
        <p14:section name="Part III: Finish" id="{A7C90851-2CB4-6B48-B407-BC030ACF7063}">
          <p14:sldIdLst>
            <p14:sldId id="407"/>
            <p14:sldId id="275"/>
          </p14:sldIdLst>
        </p14:section>
        <p14:section name="Conclusions" id="{090F4848-48A2-1F4C-84B0-CFECDBD385AA}">
          <p14:sldIdLst>
            <p14:sldId id="426"/>
            <p14:sldId id="434"/>
          </p14:sldIdLst>
        </p14:section>
        <p14:section name="Part III: Working with Collaborators" id="{411FF05C-8A11-C146-A2A2-0875CAB50C46}">
          <p14:sldIdLst>
            <p14:sldId id="501"/>
            <p14:sldId id="502"/>
            <p14:sldId id="503"/>
            <p14:sldId id="504"/>
            <p14:sldId id="505"/>
            <p14:sldId id="506"/>
            <p14:sldId id="507"/>
            <p14:sldId id="50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FFFFFF"/>
    <a:srgbClr val="FFCC66"/>
    <a:srgbClr val="FFFFCC"/>
    <a:srgbClr val="00FF00"/>
    <a:srgbClr val="004080"/>
    <a:srgbClr val="FF0000"/>
    <a:srgbClr val="408000"/>
    <a:srgbClr val="00804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78" autoAdjust="0"/>
    <p:restoredTop sz="98763" autoAdjust="0"/>
  </p:normalViewPr>
  <p:slideViewPr>
    <p:cSldViewPr snapToGrid="0" snapToObjects="1">
      <p:cViewPr>
        <p:scale>
          <a:sx n="123" d="100"/>
          <a:sy n="123" d="100"/>
        </p:scale>
        <p:origin x="-12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35B5BF-57EC-A34C-9F07-AD3941C123A0}" type="datetimeFigureOut">
              <a:rPr lang="en-US" smtClean="0"/>
              <a:t>7/7/2014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D81C80-8AE6-7948-879D-1FD0AFFBF673}" type="slidenum">
              <a:rPr lang="en-US" smtClean="0"/>
              <a:t>‹#›</a:t>
            </a:fld>
            <a:endParaRPr lang="en-US"/>
          </a:p>
        </p:txBody>
      </p:sp>
    </p:spTree>
    <p:extLst>
      <p:ext uri="{BB962C8B-B14F-4D97-AF65-F5344CB8AC3E}">
        <p14:creationId xmlns:p14="http://schemas.microsoft.com/office/powerpoint/2010/main" val="3963930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DDCE9A-99A8-D048-8D2E-6A24C84AF8DB}" type="datetimeFigureOut">
              <a:rPr lang="en-US" smtClean="0"/>
              <a:t>7/7/2014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70022-842A-9E49-B39A-A69796940964}" type="slidenum">
              <a:rPr lang="en-US" smtClean="0"/>
              <a:t>‹#›</a:t>
            </a:fld>
            <a:endParaRPr lang="en-US"/>
          </a:p>
        </p:txBody>
      </p:sp>
    </p:spTree>
    <p:extLst>
      <p:ext uri="{BB962C8B-B14F-4D97-AF65-F5344CB8AC3E}">
        <p14:creationId xmlns:p14="http://schemas.microsoft.com/office/powerpoint/2010/main" val="694726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1</a:t>
            </a:fld>
            <a:endParaRPr lang="en-US"/>
          </a:p>
        </p:txBody>
      </p:sp>
    </p:spTree>
    <p:extLst>
      <p:ext uri="{BB962C8B-B14F-4D97-AF65-F5344CB8AC3E}">
        <p14:creationId xmlns:p14="http://schemas.microsoft.com/office/powerpoint/2010/main" val="3768534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If you haven’t already logged in, please do so now.  If you are having trouble please raise your hand and someone will come help you.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Anyone with an account at a supported identity provider can log in to the GENI portal but they will have no privileges. You must be a member of a project to do anything interesting.</a:t>
            </a:r>
          </a:p>
        </p:txBody>
      </p:sp>
      <p:sp>
        <p:nvSpPr>
          <p:cNvPr id="4" name="Slide Number Placeholder 3"/>
          <p:cNvSpPr>
            <a:spLocks noGrp="1"/>
          </p:cNvSpPr>
          <p:nvPr>
            <p:ph type="sldNum" sz="quarter" idx="10"/>
          </p:nvPr>
        </p:nvSpPr>
        <p:spPr/>
        <p:txBody>
          <a:bodyPr/>
          <a:lstStyle/>
          <a:p>
            <a:fld id="{CFF70022-842A-9E49-B39A-A69796940964}" type="slidenum">
              <a:rPr lang="en-US" smtClean="0"/>
              <a:t>10</a:t>
            </a:fld>
            <a:endParaRPr lang="en-US"/>
          </a:p>
        </p:txBody>
      </p:sp>
    </p:spTree>
    <p:extLst>
      <p:ext uri="{BB962C8B-B14F-4D97-AF65-F5344CB8AC3E}">
        <p14:creationId xmlns:p14="http://schemas.microsoft.com/office/powerpoint/2010/main" val="2765366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will use</a:t>
            </a:r>
            <a:r>
              <a:rPr lang="en-US" baseline="0" dirty="0" smtClean="0"/>
              <a:t> a tool called an </a:t>
            </a:r>
            <a:r>
              <a:rPr lang="en-US" baseline="0" dirty="0" err="1" smtClean="0"/>
              <a:t>ssh</a:t>
            </a:r>
            <a:r>
              <a:rPr lang="en-US" baseline="0" dirty="0" smtClean="0"/>
              <a:t> agent to offer your private key to </a:t>
            </a:r>
            <a:r>
              <a:rPr lang="en-US" baseline="0" dirty="0" err="1" smtClean="0"/>
              <a:t>ssh</a:t>
            </a:r>
            <a:r>
              <a:rPr lang="en-US" baseline="0" dirty="0" smtClean="0"/>
              <a:t>.</a:t>
            </a:r>
          </a:p>
          <a:p>
            <a:r>
              <a:rPr lang="en-US" baseline="0" dirty="0" smtClean="0"/>
              <a:t>On many flavors of Unix/Linux (but not all) the </a:t>
            </a:r>
            <a:r>
              <a:rPr lang="en-US" baseline="0" dirty="0" err="1" smtClean="0"/>
              <a:t>ssh</a:t>
            </a:r>
            <a:r>
              <a:rPr lang="en-US" baseline="0" dirty="0" smtClean="0"/>
              <a:t> agent runs by default.</a:t>
            </a:r>
            <a:endParaRPr lang="en-US" dirty="0" smtClean="0"/>
          </a:p>
          <a:p>
            <a:r>
              <a:rPr lang="en-US" dirty="0" smtClean="0"/>
              <a:t>Y</a:t>
            </a:r>
            <a:r>
              <a:rPr lang="en-US" baseline="0" dirty="0" smtClean="0"/>
              <a:t>ou will open a </a:t>
            </a:r>
            <a:r>
              <a:rPr lang="en-US" dirty="0" smtClean="0"/>
              <a:t>terminal on your local machine</a:t>
            </a:r>
            <a:r>
              <a:rPr lang="en-US" baseline="0" dirty="0" smtClean="0"/>
              <a:t> and run</a:t>
            </a:r>
            <a:r>
              <a:rPr lang="en-US" dirty="0" smtClean="0"/>
              <a:t> </a:t>
            </a:r>
            <a:r>
              <a:rPr lang="en-US" dirty="0" err="1" smtClean="0"/>
              <a:t>ssh</a:t>
            </a:r>
            <a:r>
              <a:rPr lang="en-US" dirty="0" smtClean="0"/>
              <a:t>-add to add the </a:t>
            </a:r>
            <a:r>
              <a:rPr lang="en-US" dirty="0" err="1" smtClean="0"/>
              <a:t>ssh</a:t>
            </a:r>
            <a:r>
              <a:rPr lang="en-US" dirty="0" smtClean="0"/>
              <a:t> private key to your </a:t>
            </a:r>
            <a:r>
              <a:rPr lang="en-US" dirty="0" err="1" smtClean="0"/>
              <a:t>ssh</a:t>
            </a:r>
            <a:r>
              <a:rPr lang="en-US" dirty="0" smtClean="0"/>
              <a:t> agent.</a:t>
            </a:r>
          </a:p>
          <a:p>
            <a:r>
              <a:rPr lang="en-US" dirty="0" smtClean="0"/>
              <a:t>Then when you </a:t>
            </a:r>
            <a:r>
              <a:rPr lang="en-US" dirty="0" err="1" smtClean="0"/>
              <a:t>ssh</a:t>
            </a:r>
            <a:r>
              <a:rPr lang="en-US" baseline="0" dirty="0" smtClean="0"/>
              <a:t> the usual way, the agent will offer your private key to the server on your behalf without any further effort on your part.</a:t>
            </a:r>
          </a:p>
          <a:p>
            <a:endParaRPr lang="en-US" baseline="0" dirty="0" smtClean="0"/>
          </a:p>
          <a:p>
            <a:r>
              <a:rPr lang="en-US" baseline="0" dirty="0" smtClean="0"/>
              <a:t>Note, that if a GENI node you are logging into asks for a password, something has </a:t>
            </a:r>
            <a:r>
              <a:rPr lang="en-US" i="1" baseline="0" dirty="0" smtClean="0"/>
              <a:t>always</a:t>
            </a:r>
            <a:r>
              <a:rPr lang="en-US" baseline="0" dirty="0" smtClean="0"/>
              <a:t> gone wrong and you should ask for help.</a:t>
            </a:r>
            <a:endParaRPr lang="en-US"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11</a:t>
            </a:fld>
            <a:endParaRPr lang="en-US"/>
          </a:p>
        </p:txBody>
      </p:sp>
    </p:spTree>
    <p:extLst>
      <p:ext uri="{BB962C8B-B14F-4D97-AF65-F5344CB8AC3E}">
        <p14:creationId xmlns:p14="http://schemas.microsoft.com/office/powerpoint/2010/main" val="1035644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GENI resources are provided</a:t>
            </a:r>
            <a:r>
              <a:rPr lang="en-US" baseline="0" dirty="0" smtClean="0"/>
              <a:t> by free on a first-come-first-serve basis.  GENI uses a variety of expiration times to ensure resources are returned to the pool of available resources in a timely manner.</a:t>
            </a:r>
          </a:p>
          <a:p>
            <a:endParaRPr lang="en-US" baseline="0" dirty="0" smtClean="0"/>
          </a:p>
          <a:p>
            <a:r>
              <a:rPr lang="en-US" baseline="0" dirty="0" smtClean="0"/>
              <a:t>To start with, projects have an optional expiration time.</a:t>
            </a:r>
          </a:p>
          <a:p>
            <a:r>
              <a:rPr lang="en-US" baseline="0" dirty="0" smtClean="0"/>
              <a:t>A slice created within that project has a slice expiration time that can not be any later than the project expiration time.</a:t>
            </a:r>
          </a:p>
          <a:p>
            <a:r>
              <a:rPr lang="en-US" baseline="0" dirty="0" smtClean="0"/>
              <a:t>Resources reserved within that slice have an expiration time that can not be later than the slice’s expiration time.  Moreover, different resources within the same slice may have distinct expiration times.</a:t>
            </a:r>
          </a:p>
          <a:p>
            <a:endParaRPr lang="en-US" baseline="0" dirty="0" smtClean="0"/>
          </a:p>
          <a:p>
            <a:r>
              <a:rPr lang="en-US" baseline="0" dirty="0" smtClean="0"/>
              <a:t>In general, to extend the lifetime of your resource reservation, you must renew </a:t>
            </a:r>
            <a:r>
              <a:rPr lang="en-US" b="1" baseline="0" dirty="0" smtClean="0"/>
              <a:t>both</a:t>
            </a:r>
            <a:r>
              <a:rPr lang="en-US" baseline="0" dirty="0" smtClean="0"/>
              <a:t> the </a:t>
            </a:r>
            <a:r>
              <a:rPr lang="en-US" i="1" baseline="0" dirty="0" smtClean="0"/>
              <a:t>slice</a:t>
            </a:r>
            <a:r>
              <a:rPr lang="en-US" baseline="0" dirty="0" smtClean="0"/>
              <a:t> and </a:t>
            </a:r>
            <a:r>
              <a:rPr lang="en-US" i="1" baseline="0" dirty="0" smtClean="0"/>
              <a:t>all resources </a:t>
            </a:r>
            <a:r>
              <a:rPr lang="en-US" baseline="0" dirty="0" smtClean="0"/>
              <a:t>within that slice.</a:t>
            </a:r>
          </a:p>
        </p:txBody>
      </p:sp>
      <p:sp>
        <p:nvSpPr>
          <p:cNvPr id="4" name="Slide Number Placeholder 3"/>
          <p:cNvSpPr>
            <a:spLocks noGrp="1"/>
          </p:cNvSpPr>
          <p:nvPr>
            <p:ph type="sldNum" sz="quarter" idx="10"/>
          </p:nvPr>
        </p:nvSpPr>
        <p:spPr/>
        <p:txBody>
          <a:bodyPr/>
          <a:lstStyle/>
          <a:p>
            <a:fld id="{CFF70022-842A-9E49-B39A-A69796940964}" type="slidenum">
              <a:rPr lang="en-US" smtClean="0"/>
              <a:t>12</a:t>
            </a:fld>
            <a:endParaRPr lang="en-US"/>
          </a:p>
        </p:txBody>
      </p:sp>
    </p:spTree>
    <p:extLst>
      <p:ext uri="{BB962C8B-B14F-4D97-AF65-F5344CB8AC3E}">
        <p14:creationId xmlns:p14="http://schemas.microsoft.com/office/powerpoint/2010/main" val="796813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resource is something you</a:t>
            </a:r>
            <a:r>
              <a:rPr lang="en-US" baseline="0" dirty="0" smtClean="0"/>
              <a:t> can reserve -- like a computer or network.  Resources can be real or virtualized.</a:t>
            </a:r>
          </a:p>
          <a:p>
            <a:endParaRPr lang="en-US" baseline="0" dirty="0" smtClean="0"/>
          </a:p>
          <a:p>
            <a:r>
              <a:rPr lang="en-US" baseline="0" dirty="0" smtClean="0"/>
              <a:t>The description of the resources you want to reserve are called a resource specification (abbreviated </a:t>
            </a:r>
            <a:r>
              <a:rPr lang="en-US" baseline="0" dirty="0" err="1" smtClean="0"/>
              <a:t>RSpec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13</a:t>
            </a:fld>
            <a:endParaRPr lang="en-US"/>
          </a:p>
        </p:txBody>
      </p:sp>
    </p:spTree>
    <p:extLst>
      <p:ext uri="{BB962C8B-B14F-4D97-AF65-F5344CB8AC3E}">
        <p14:creationId xmlns:p14="http://schemas.microsoft.com/office/powerpoint/2010/main" val="20813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slice is a container for the resources you are using in your experiment.</a:t>
            </a:r>
          </a:p>
          <a:p>
            <a:endParaRPr lang="en-US" dirty="0" smtClean="0"/>
          </a:p>
          <a:p>
            <a:r>
              <a:rPr lang="en-US" dirty="0" smtClean="0"/>
              <a:t>A</a:t>
            </a:r>
            <a:r>
              <a:rPr lang="en-US" baseline="0" dirty="0" smtClean="0"/>
              <a:t> slice usually contains resources from multiple aggregates.  A slice belongs to a single project and has an expiration.  And slice names are unique within a project (as of mid-November 2013).</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14</a:t>
            </a:fld>
            <a:endParaRPr lang="en-US"/>
          </a:p>
        </p:txBody>
      </p:sp>
    </p:spTree>
    <p:extLst>
      <p:ext uri="{BB962C8B-B14F-4D97-AF65-F5344CB8AC3E}">
        <p14:creationId xmlns:p14="http://schemas.microsoft.com/office/powerpoint/2010/main" val="3159721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4613" y="8684926"/>
            <a:ext cx="29718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r" eaLnBrk="1" hangingPunct="1"/>
            <a:fld id="{9CCC826D-D5DC-CE4D-9AC8-FBBF43E83299}" type="slidenum">
              <a:rPr lang="en-US" sz="1200">
                <a:ea typeface="ＭＳ Ｐゴシック" charset="0"/>
                <a:cs typeface="ＭＳ Ｐゴシック" charset="0"/>
              </a:rPr>
              <a:pPr algn="r" eaLnBrk="1" hangingPunct="1"/>
              <a:t>15</a:t>
            </a:fld>
            <a:endParaRPr lang="en-US" sz="1200">
              <a:ea typeface="ＭＳ Ｐゴシック" charset="0"/>
              <a:cs typeface="ＭＳ Ｐゴシック" charset="0"/>
            </a:endParaRPr>
          </a:p>
        </p:txBody>
      </p:sp>
      <p:sp>
        <p:nvSpPr>
          <p:cNvPr id="67587" name="Rectangle 2"/>
          <p:cNvSpPr>
            <a:spLocks noGrp="1" noRot="1" noChangeAspect="1" noChangeArrowheads="1" noTextEdit="1"/>
          </p:cNvSpPr>
          <p:nvPr>
            <p:ph type="sldImg"/>
          </p:nvPr>
        </p:nvSpPr>
        <p:spPr>
          <a:xfrm>
            <a:off x="1143000" y="685800"/>
            <a:ext cx="4572000" cy="3429000"/>
          </a:xfrm>
          <a:ln/>
        </p:spPr>
      </p:sp>
      <p:sp>
        <p:nvSpPr>
          <p:cNvPr id="67588"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440" tIns="45720" rIns="91440" bIns="45720"/>
          <a:lstStyle/>
          <a:p>
            <a:r>
              <a:rPr lang="en-US" dirty="0" smtClean="0">
                <a:ea typeface="ＭＳ Ｐゴシック" charset="0"/>
                <a:cs typeface="ＭＳ Ｐゴシック" charset="0"/>
              </a:rPr>
              <a:t>For today’s experiment we are reserving two</a:t>
            </a:r>
            <a:r>
              <a:rPr lang="en-US" baseline="0" dirty="0" smtClean="0">
                <a:ea typeface="ＭＳ Ｐゴシック" charset="0"/>
                <a:cs typeface="ＭＳ Ｐゴシック" charset="0"/>
              </a:rPr>
              <a:t> resources which are VMs.</a:t>
            </a:r>
          </a:p>
          <a:p>
            <a:r>
              <a:rPr lang="en-US" baseline="0" dirty="0" smtClean="0">
                <a:ea typeface="ＭＳ Ｐゴシック" charset="0"/>
                <a:cs typeface="ＭＳ Ｐゴシック" charset="0"/>
              </a:rPr>
              <a:t>We are reserving those VMs at a single aggregate.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 will create</a:t>
            </a:r>
            <a:r>
              <a:rPr lang="en-US" baseline="0" dirty="0" smtClean="0"/>
              <a:t> a slice.</a:t>
            </a:r>
          </a:p>
          <a:p>
            <a:endParaRPr lang="en-US" baseline="0" dirty="0" smtClean="0"/>
          </a:p>
          <a:p>
            <a:r>
              <a:rPr lang="en-US" baseline="0" dirty="0" smtClean="0"/>
              <a:t>Second, we will optionally renew the slice.</a:t>
            </a:r>
          </a:p>
          <a:p>
            <a:endParaRPr lang="en-US" baseline="0" dirty="0" smtClean="0"/>
          </a:p>
          <a:p>
            <a:r>
              <a:rPr lang="en-US" baseline="0" dirty="0" smtClean="0"/>
              <a:t>Third, we will reserve resources at two aggregates.  There is real work happening here as the nodes are reserved.  </a:t>
            </a:r>
          </a:p>
          <a:p>
            <a:endParaRPr lang="en-US" baseline="0" dirty="0" smtClean="0"/>
          </a:p>
          <a:p>
            <a:r>
              <a:rPr lang="en-US" baseline="0" dirty="0" smtClean="0"/>
              <a:t>Fourth, we’ll determine if the virtual machines have booted and are ready for use.</a:t>
            </a:r>
          </a:p>
        </p:txBody>
      </p:sp>
      <p:sp>
        <p:nvSpPr>
          <p:cNvPr id="4" name="Slide Number Placeholder 3"/>
          <p:cNvSpPr>
            <a:spLocks noGrp="1"/>
          </p:cNvSpPr>
          <p:nvPr>
            <p:ph type="sldNum" sz="quarter" idx="10"/>
          </p:nvPr>
        </p:nvSpPr>
        <p:spPr/>
        <p:txBody>
          <a:bodyPr/>
          <a:lstStyle/>
          <a:p>
            <a:fld id="{CFF70022-842A-9E49-B39A-A69796940964}" type="slidenum">
              <a:rPr lang="en-US" smtClean="0"/>
              <a:t>16</a:t>
            </a:fld>
            <a:endParaRPr lang="en-US"/>
          </a:p>
        </p:txBody>
      </p:sp>
    </p:spTree>
    <p:extLst>
      <p:ext uri="{BB962C8B-B14F-4D97-AF65-F5344CB8AC3E}">
        <p14:creationId xmlns:p14="http://schemas.microsoft.com/office/powerpoint/2010/main" val="418064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 II we will execute the meat of the experiment….</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17</a:t>
            </a:fld>
            <a:endParaRPr lang="en-US"/>
          </a:p>
        </p:txBody>
      </p:sp>
    </p:spTree>
    <p:extLst>
      <p:ext uri="{BB962C8B-B14F-4D97-AF65-F5344CB8AC3E}">
        <p14:creationId xmlns:p14="http://schemas.microsoft.com/office/powerpoint/2010/main" val="2366069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have two nodes (“client” and “server”) and they each have two interfaces.  The control interface connects to the public internet and is the interface you use to login to your nodes.  The data interface is what we use for the experiment: it’s connected to the VLAN.</a:t>
            </a:r>
            <a:endParaRPr lang="en-US" dirty="0" smtClean="0"/>
          </a:p>
          <a:p>
            <a:endParaRPr lang="en-US" dirty="0" smtClean="0"/>
          </a:p>
          <a:p>
            <a:r>
              <a:rPr lang="en-US" dirty="0" smtClean="0"/>
              <a:t>We will</a:t>
            </a:r>
            <a:r>
              <a:rPr lang="en-US" baseline="0" dirty="0" smtClean="0"/>
              <a:t> log into our nodes.</a:t>
            </a:r>
          </a:p>
          <a:p>
            <a:endParaRPr lang="en-US" baseline="0" dirty="0" smtClean="0"/>
          </a:p>
          <a:p>
            <a:r>
              <a:rPr lang="en-US" baseline="0" dirty="0" smtClean="0"/>
              <a:t>Then we will run our experiment ….</a:t>
            </a:r>
          </a:p>
          <a:p>
            <a:endParaRPr lang="en-US" baseline="0" dirty="0" smtClean="0"/>
          </a:p>
          <a:p>
            <a:r>
              <a:rPr lang="en-US" baseline="0" dirty="0" smtClean="0"/>
              <a:t>When we are done we’ll log out.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19</a:t>
            </a:fld>
            <a:endParaRPr lang="en-US"/>
          </a:p>
        </p:txBody>
      </p:sp>
    </p:spTree>
    <p:extLst>
      <p:ext uri="{BB962C8B-B14F-4D97-AF65-F5344CB8AC3E}">
        <p14:creationId xmlns:p14="http://schemas.microsoft.com/office/powerpoint/2010/main" val="228839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log into your two VMs</a:t>
            </a:r>
          </a:p>
          <a:p>
            <a:endParaRPr lang="en-US" dirty="0" smtClean="0"/>
          </a:p>
          <a:p>
            <a:r>
              <a:rPr lang="en-US" dirty="0" smtClean="0"/>
              <a:t>Next run </a:t>
            </a:r>
            <a:r>
              <a:rPr lang="en-US" dirty="0" err="1" smtClean="0"/>
              <a:t>ifconfig</a:t>
            </a:r>
            <a:r>
              <a:rPr lang="en-US" dirty="0" smtClean="0"/>
              <a:t>….</a:t>
            </a:r>
          </a:p>
          <a:p>
            <a:endParaRPr lang="en-US" dirty="0" smtClean="0"/>
          </a:p>
          <a:p>
            <a:r>
              <a:rPr lang="en-US" dirty="0" smtClean="0"/>
              <a:t>STOP</a:t>
            </a:r>
            <a:r>
              <a:rPr lang="en-US" baseline="0" dirty="0" smtClean="0"/>
              <a:t> and ….</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20</a:t>
            </a:fld>
            <a:endParaRPr lang="en-US"/>
          </a:p>
        </p:txBody>
      </p:sp>
    </p:spTree>
    <p:extLst>
      <p:ext uri="{BB962C8B-B14F-4D97-AF65-F5344CB8AC3E}">
        <p14:creationId xmlns:p14="http://schemas.microsoft.com/office/powerpoint/2010/main" val="1123497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three goals for today ….</a:t>
            </a:r>
          </a:p>
          <a:p>
            <a:endParaRPr lang="en-US" dirty="0" smtClean="0"/>
          </a:p>
          <a:p>
            <a:r>
              <a:rPr lang="en-US" dirty="0" smtClean="0"/>
              <a:t>First, jump right in and use GENI to do a very simple (layer 2) experiment</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a:t>
            </a:fld>
            <a:endParaRPr lang="en-US"/>
          </a:p>
        </p:txBody>
      </p:sp>
    </p:spTree>
    <p:extLst>
      <p:ext uri="{BB962C8B-B14F-4D97-AF65-F5344CB8AC3E}">
        <p14:creationId xmlns:p14="http://schemas.microsoft.com/office/powerpoint/2010/main" val="2979793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fill in your worksheet.  This is really important.</a:t>
            </a:r>
          </a:p>
          <a:p>
            <a:endParaRPr lang="en-US" baseline="0" dirty="0" smtClean="0">
              <a:sym typeface="Wingdings"/>
            </a:endParaRPr>
          </a:p>
          <a:p>
            <a:r>
              <a:rPr lang="en-US" baseline="0" dirty="0" smtClean="0">
                <a:sym typeface="Wingdings"/>
              </a:rPr>
              <a:t>Be careful.</a:t>
            </a:r>
          </a:p>
          <a:p>
            <a:endParaRPr lang="en-US" baseline="0" dirty="0" smtClean="0">
              <a:sym typeface="Wingdings"/>
            </a:endParaRPr>
          </a:p>
          <a:p>
            <a:r>
              <a:rPr lang="en-US" baseline="0" dirty="0" smtClean="0">
                <a:sym typeface="Wingdings"/>
              </a:rPr>
              <a:t>** Live portion **</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21</a:t>
            </a:fld>
            <a:endParaRPr lang="en-US"/>
          </a:p>
        </p:txBody>
      </p:sp>
    </p:spTree>
    <p:extLst>
      <p:ext uri="{BB962C8B-B14F-4D97-AF65-F5344CB8AC3E}">
        <p14:creationId xmlns:p14="http://schemas.microsoft.com/office/powerpoint/2010/main" val="1525671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Ping the server’s data interface.  This should succeed.  Let us know if this doesn’t work and we’ll help you debug it.</a:t>
            </a:r>
          </a:p>
          <a:p>
            <a:endParaRPr lang="en-US" baseline="0" dirty="0" smtClean="0"/>
          </a:p>
          <a:p>
            <a:r>
              <a:rPr lang="en-US" baseline="0" dirty="0" smtClean="0"/>
              <a:t>Ping the server’s control interface. This should also succeed.</a:t>
            </a:r>
          </a:p>
        </p:txBody>
      </p:sp>
      <p:sp>
        <p:nvSpPr>
          <p:cNvPr id="4" name="Slide Number Placeholder 3"/>
          <p:cNvSpPr>
            <a:spLocks noGrp="1"/>
          </p:cNvSpPr>
          <p:nvPr>
            <p:ph type="sldNum" sz="quarter" idx="10"/>
          </p:nvPr>
        </p:nvSpPr>
        <p:spPr/>
        <p:txBody>
          <a:bodyPr/>
          <a:lstStyle/>
          <a:p>
            <a:fld id="{CFF70022-842A-9E49-B39A-A69796940964}" type="slidenum">
              <a:rPr lang="en-US" smtClean="0"/>
              <a:t>22</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What is the bandwidth of the data link? Why?</a:t>
            </a:r>
          </a:p>
          <a:p>
            <a:endParaRPr lang="en-US" baseline="0" dirty="0" smtClean="0"/>
          </a:p>
          <a:p>
            <a:r>
              <a:rPr lang="en-US" baseline="0" dirty="0" smtClean="0"/>
              <a:t>The bandwidth of the data link is about 100 Mbps which is the default.</a:t>
            </a:r>
          </a:p>
          <a:p>
            <a:endParaRPr lang="en-US" baseline="0" dirty="0" smtClean="0"/>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t>What is the bandwidth of the control link? Why?</a:t>
            </a:r>
          </a:p>
          <a:p>
            <a:endParaRPr lang="en-US" baseline="0" dirty="0" smtClean="0"/>
          </a:p>
          <a:p>
            <a:r>
              <a:rPr lang="en-US" baseline="0" dirty="0" smtClean="0"/>
              <a:t>A lot more.  Because you get the full available link.</a:t>
            </a:r>
          </a:p>
        </p:txBody>
      </p:sp>
      <p:sp>
        <p:nvSpPr>
          <p:cNvPr id="4" name="Slide Number Placeholder 3"/>
          <p:cNvSpPr>
            <a:spLocks noGrp="1"/>
          </p:cNvSpPr>
          <p:nvPr>
            <p:ph type="sldNum" sz="quarter" idx="10"/>
          </p:nvPr>
        </p:nvSpPr>
        <p:spPr/>
        <p:txBody>
          <a:bodyPr/>
          <a:lstStyle/>
          <a:p>
            <a:fld id="{CFF70022-842A-9E49-B39A-A69796940964}" type="slidenum">
              <a:rPr lang="en-US" smtClean="0"/>
              <a:t>23</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24</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25</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smtClean="0"/>
              <a:t>When you bring down the data interface, the destination should become unreachable. </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1" dirty="0" smtClean="0"/>
          </a:p>
          <a:p>
            <a:r>
              <a:rPr lang="en-US" sz="1200" i="1" dirty="0" smtClean="0"/>
              <a:t>After you bring down the control interface, your </a:t>
            </a:r>
            <a:r>
              <a:rPr lang="en-US" sz="1200" i="1" dirty="0" err="1" smtClean="0"/>
              <a:t>ssh</a:t>
            </a:r>
            <a:r>
              <a:rPr lang="en-US" sz="1200" i="1" dirty="0" smtClean="0"/>
              <a:t> session should immediately hang.</a:t>
            </a:r>
          </a:p>
          <a:p>
            <a:endParaRPr lang="en-US" sz="1200" i="1" dirty="0" smtClean="0"/>
          </a:p>
          <a:p>
            <a:r>
              <a:rPr lang="en-US" sz="1200" i="1" dirty="0" smtClean="0"/>
              <a:t>Why?</a:t>
            </a:r>
          </a:p>
          <a:p>
            <a:endParaRPr lang="en-US" sz="1200" i="1" dirty="0" smtClean="0"/>
          </a:p>
          <a:p>
            <a:r>
              <a:rPr lang="en-US" sz="1200" i="0" dirty="0" smtClean="0"/>
              <a:t>You brought down the interface you were using to log into the node.</a:t>
            </a:r>
          </a:p>
          <a:p>
            <a:endParaRPr lang="en-US" sz="1200" i="1" dirty="0" smtClean="0"/>
          </a:p>
          <a:p>
            <a:r>
              <a:rPr lang="en-US" sz="1200" i="1" dirty="0" smtClean="0"/>
              <a:t>After you bring down the control interface, the destination should become unreachable.</a:t>
            </a:r>
          </a:p>
          <a:p>
            <a:endParaRPr lang="en-US" sz="1200" i="1" dirty="0" smtClean="0"/>
          </a:p>
          <a:p>
            <a:r>
              <a:rPr lang="en-US" sz="1200" i="1" dirty="0" smtClean="0"/>
              <a:t>Why?</a:t>
            </a:r>
          </a:p>
          <a:p>
            <a:endParaRPr lang="en-US" sz="1200" i="1" dirty="0" smtClean="0"/>
          </a:p>
          <a:p>
            <a:r>
              <a:rPr lang="en-US" sz="1200" i="0" dirty="0" smtClean="0"/>
              <a:t>The client</a:t>
            </a:r>
            <a:r>
              <a:rPr lang="en-US" sz="1200" i="0" baseline="0" dirty="0" smtClean="0"/>
              <a:t> can no longer reach that interface on the server.</a:t>
            </a:r>
            <a:endParaRPr lang="en-US" sz="1200" i="0" dirty="0" smtClean="0"/>
          </a:p>
          <a:p>
            <a:endParaRPr lang="en-US" sz="1200" i="0" dirty="0" smtClean="0"/>
          </a:p>
          <a:p>
            <a:endParaRPr lang="en-US" baseline="0" dirty="0" smtClean="0"/>
          </a:p>
        </p:txBody>
      </p:sp>
      <p:sp>
        <p:nvSpPr>
          <p:cNvPr id="4" name="Slide Number Placeholder 3"/>
          <p:cNvSpPr>
            <a:spLocks noGrp="1"/>
          </p:cNvSpPr>
          <p:nvPr>
            <p:ph type="sldNum" sz="quarter" idx="10"/>
          </p:nvPr>
        </p:nvSpPr>
        <p:spPr/>
        <p:txBody>
          <a:bodyPr/>
          <a:lstStyle/>
          <a:p>
            <a:fld id="{CFF70022-842A-9E49-B39A-A69796940964}" type="slidenum">
              <a:rPr lang="en-US" smtClean="0"/>
              <a:t>26</a:t>
            </a:fld>
            <a:endParaRPr lang="en-US"/>
          </a:p>
        </p:txBody>
      </p:sp>
    </p:spTree>
    <p:extLst>
      <p:ext uri="{BB962C8B-B14F-4D97-AF65-F5344CB8AC3E}">
        <p14:creationId xmlns:p14="http://schemas.microsoft.com/office/powerpoint/2010/main" val="3655687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third part of the experiment is when you would normally archive any data and release your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27</a:t>
            </a:fld>
            <a:endParaRPr lang="en-US"/>
          </a:p>
        </p:txBody>
      </p:sp>
    </p:spTree>
    <p:extLst>
      <p:ext uri="{BB962C8B-B14F-4D97-AF65-F5344CB8AC3E}">
        <p14:creationId xmlns:p14="http://schemas.microsoft.com/office/powerpoint/2010/main" val="35478256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 delete your resources.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28</a:t>
            </a:fld>
            <a:endParaRPr lang="en-US"/>
          </a:p>
        </p:txBody>
      </p:sp>
    </p:spTree>
    <p:extLst>
      <p:ext uri="{BB962C8B-B14F-4D97-AF65-F5344CB8AC3E}">
        <p14:creationId xmlns:p14="http://schemas.microsoft.com/office/powerpoint/2010/main" val="3957907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started, we promised to do three things.</a:t>
            </a:r>
          </a:p>
          <a:p>
            <a:endParaRPr lang="en-US" dirty="0" smtClean="0"/>
          </a:p>
          <a:p>
            <a:r>
              <a:rPr lang="en-US" dirty="0" smtClean="0"/>
              <a:t>You’ve run your first GENI experiment.</a:t>
            </a:r>
          </a:p>
          <a:p>
            <a:r>
              <a:rPr lang="en-US" dirty="0" smtClean="0"/>
              <a:t>You’ve hopefully developed a more concrete understanding</a:t>
            </a:r>
            <a:r>
              <a:rPr lang="en-US" baseline="0" dirty="0" smtClean="0"/>
              <a:t> of GENI terminology.</a:t>
            </a:r>
          </a:p>
          <a:p>
            <a:r>
              <a:rPr lang="en-US" baseline="0" dirty="0" smtClean="0"/>
              <a:t>You have used the GENI portal and Flack</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29</a:t>
            </a:fld>
            <a:endParaRPr lang="en-US"/>
          </a:p>
        </p:txBody>
      </p:sp>
    </p:spTree>
    <p:extLst>
      <p:ext uri="{BB962C8B-B14F-4D97-AF65-F5344CB8AC3E}">
        <p14:creationId xmlns:p14="http://schemas.microsoft.com/office/powerpoint/2010/main" val="591385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30</a:t>
            </a:fld>
            <a:endParaRPr lang="en-US"/>
          </a:p>
        </p:txBody>
      </p:sp>
    </p:spTree>
    <p:extLst>
      <p:ext uri="{BB962C8B-B14F-4D97-AF65-F5344CB8AC3E}">
        <p14:creationId xmlns:p14="http://schemas.microsoft.com/office/powerpoint/2010/main" val="2772400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goal is to</a:t>
            </a:r>
            <a:r>
              <a:rPr lang="en-US" baseline="0" dirty="0" smtClean="0"/>
              <a:t> understand and use some GENI terminology.</a:t>
            </a:r>
          </a:p>
        </p:txBody>
      </p:sp>
      <p:sp>
        <p:nvSpPr>
          <p:cNvPr id="4" name="Slide Number Placeholder 3"/>
          <p:cNvSpPr>
            <a:spLocks noGrp="1"/>
          </p:cNvSpPr>
          <p:nvPr>
            <p:ph type="sldNum" sz="quarter" idx="10"/>
          </p:nvPr>
        </p:nvSpPr>
        <p:spPr/>
        <p:txBody>
          <a:bodyPr/>
          <a:lstStyle/>
          <a:p>
            <a:fld id="{CFF70022-842A-9E49-B39A-A69796940964}" type="slidenum">
              <a:rPr lang="en-US" smtClean="0"/>
              <a:t>3</a:t>
            </a:fld>
            <a:endParaRPr lang="en-US"/>
          </a:p>
        </p:txBody>
      </p:sp>
    </p:spTree>
    <p:extLst>
      <p:ext uri="{BB962C8B-B14F-4D97-AF65-F5344CB8AC3E}">
        <p14:creationId xmlns:p14="http://schemas.microsoft.com/office/powerpoint/2010/main" val="3397038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F70022-842A-9E49-B39A-A69796940964}" type="slidenum">
              <a:rPr lang="en-US" smtClean="0"/>
              <a:t>31</a:t>
            </a:fld>
            <a:endParaRPr lang="en-US"/>
          </a:p>
        </p:txBody>
      </p:sp>
    </p:spTree>
    <p:extLst>
      <p:ext uri="{BB962C8B-B14F-4D97-AF65-F5344CB8AC3E}">
        <p14:creationId xmlns:p14="http://schemas.microsoft.com/office/powerpoint/2010/main" val="3768534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Experimenters can perform experiments in the context of a project. </a:t>
            </a:r>
          </a:p>
          <a:p>
            <a:endParaRPr lang="en-US" dirty="0" smtClean="0"/>
          </a:p>
          <a:p>
            <a:r>
              <a:rPr lang="en-US" dirty="0" smtClean="0"/>
              <a:t>Projects contain both people and their experiments.  (Experiments are represented by slices, a term we will define</a:t>
            </a:r>
            <a:r>
              <a:rPr lang="en-US" baseline="0" dirty="0" smtClean="0"/>
              <a:t> in a few minutes.)</a:t>
            </a:r>
          </a:p>
          <a:p>
            <a:endParaRPr lang="en-US" baseline="0" dirty="0" smtClean="0"/>
          </a:p>
          <a:p>
            <a:r>
              <a:rPr lang="en-US" baseline="0" dirty="0" smtClean="0"/>
              <a:t>A project must have a single individual who is willing to take responsibility for what happens within the project.  This person is called the project lead.</a:t>
            </a:r>
          </a:p>
          <a:p>
            <a:endParaRPr lang="en-US" baseline="0" dirty="0" smtClean="0"/>
          </a:p>
          <a:p>
            <a:r>
              <a:rPr lang="en-US" baseline="0" dirty="0" smtClean="0"/>
              <a:t>For our purposes today, we will use a project created for this class and the professor will be the project lead.</a:t>
            </a:r>
          </a:p>
          <a:p>
            <a:r>
              <a:rPr lang="en-US" sz="1200" dirty="0" smtClean="0"/>
              <a:t>Only project </a:t>
            </a:r>
            <a:r>
              <a:rPr lang="en-US" sz="1400" b="1" dirty="0" smtClean="0"/>
              <a:t>leads</a:t>
            </a:r>
            <a:r>
              <a:rPr lang="en-US" sz="1400" dirty="0" smtClean="0"/>
              <a:t> </a:t>
            </a:r>
            <a:r>
              <a:rPr lang="en-US" sz="1200" dirty="0" smtClean="0"/>
              <a:t>can create projects.</a:t>
            </a:r>
          </a:p>
          <a:p>
            <a:r>
              <a:rPr lang="en-US" sz="1200" dirty="0" smtClean="0"/>
              <a:t>Project </a:t>
            </a:r>
            <a:r>
              <a:rPr lang="en-US" sz="1400" b="1" dirty="0" smtClean="0">
                <a:solidFill>
                  <a:srgbClr val="000000"/>
                </a:solidFill>
              </a:rPr>
              <a:t>names</a:t>
            </a:r>
            <a:r>
              <a:rPr lang="en-US" sz="1400" dirty="0" smtClean="0"/>
              <a:t> </a:t>
            </a:r>
            <a:r>
              <a:rPr lang="en-US" sz="1200" dirty="0" smtClean="0"/>
              <a:t>are </a:t>
            </a:r>
            <a:r>
              <a:rPr lang="en-US" sz="1400" b="1" i="1" dirty="0" smtClean="0"/>
              <a:t>public</a:t>
            </a:r>
            <a:r>
              <a:rPr lang="en-US" sz="1200" dirty="0" smtClean="0"/>
              <a:t>, </a:t>
            </a:r>
            <a:r>
              <a:rPr lang="en-US" sz="1400" b="1" i="1" dirty="0" smtClean="0"/>
              <a:t>unique </a:t>
            </a:r>
            <a:r>
              <a:rPr lang="en-US" sz="1200" dirty="0" smtClean="0"/>
              <a:t>and </a:t>
            </a:r>
            <a:r>
              <a:rPr lang="en-US" sz="1400" b="1" i="1" dirty="0" smtClean="0"/>
              <a:t>permanent</a:t>
            </a:r>
            <a:endParaRPr lang="en-US" sz="1200" i="1" dirty="0" smtClean="0"/>
          </a:p>
          <a:p>
            <a:r>
              <a:rPr lang="en-US" sz="1200" dirty="0" smtClean="0"/>
              <a:t>A project may contain many experimenters; an experimenter may be a member of many projects</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32</a:t>
            </a:fld>
            <a:endParaRPr lang="en-US"/>
          </a:p>
        </p:txBody>
      </p:sp>
    </p:spTree>
    <p:extLst>
      <p:ext uri="{BB962C8B-B14F-4D97-AF65-F5344CB8AC3E}">
        <p14:creationId xmlns:p14="http://schemas.microsoft.com/office/powerpoint/2010/main" val="1527107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Calendar</a:t>
            </a:r>
            <a:r>
              <a:rPr lang="en-US" baseline="0" dirty="0" smtClean="0"/>
              <a:t> clipart: http://all-free-</a:t>
            </a:r>
            <a:r>
              <a:rPr lang="en-US" baseline="0" dirty="0" err="1" smtClean="0"/>
              <a:t>download.com</a:t>
            </a:r>
            <a:r>
              <a:rPr lang="en-US" baseline="0" dirty="0" smtClean="0"/>
              <a:t>/free-vector/vector-clip-art/table_calendar_clip_art_12117.html</a:t>
            </a:r>
          </a:p>
          <a:p>
            <a:endParaRPr lang="en-US" baseline="0" dirty="0" smtClean="0"/>
          </a:p>
          <a:p>
            <a:r>
              <a:rPr lang="en-US" sz="3200" dirty="0" smtClean="0"/>
              <a:t>Projects have an optional </a:t>
            </a:r>
            <a:r>
              <a:rPr lang="en-US" sz="3600" b="1" dirty="0" smtClean="0"/>
              <a:t>expiration </a:t>
            </a:r>
            <a:r>
              <a:rPr lang="en-US" sz="3200" dirty="0" smtClean="0"/>
              <a:t>(e.g. for classes, tutorials)</a:t>
            </a:r>
          </a:p>
          <a:p>
            <a:pPr lvl="1"/>
            <a:r>
              <a:rPr lang="en-US" sz="3200" dirty="0" smtClean="0"/>
              <a:t>For classes it is recommended to have the project expire at the end of the class.</a:t>
            </a: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33</a:t>
            </a:fld>
            <a:endParaRPr lang="en-US"/>
          </a:p>
        </p:txBody>
      </p:sp>
    </p:spTree>
    <p:extLst>
      <p:ext uri="{BB962C8B-B14F-4D97-AF65-F5344CB8AC3E}">
        <p14:creationId xmlns:p14="http://schemas.microsoft.com/office/powerpoint/2010/main" val="27642630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34</a:t>
            </a:fld>
            <a:endParaRPr lang="en-US"/>
          </a:p>
        </p:txBody>
      </p:sp>
    </p:spTree>
    <p:extLst>
      <p:ext uri="{BB962C8B-B14F-4D97-AF65-F5344CB8AC3E}">
        <p14:creationId xmlns:p14="http://schemas.microsoft.com/office/powerpoint/2010/main" val="9879771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FF0000"/>
                </a:solidFill>
              </a:rPr>
              <a:t>Project role definitions: </a:t>
            </a:r>
            <a:r>
              <a:rPr lang="en-US" sz="1200" i="1" dirty="0" smtClean="0">
                <a:solidFill>
                  <a:srgbClr val="FF0000"/>
                </a:solidFill>
              </a:rPr>
              <a:t>http://</a:t>
            </a:r>
            <a:r>
              <a:rPr lang="en-US" sz="1200" i="1" dirty="0" err="1" smtClean="0">
                <a:solidFill>
                  <a:srgbClr val="FF0000"/>
                </a:solidFill>
              </a:rPr>
              <a:t>groups.geni.net</a:t>
            </a:r>
            <a:r>
              <a:rPr lang="en-US" sz="1200" i="1" dirty="0" smtClean="0">
                <a:solidFill>
                  <a:srgbClr val="FF0000"/>
                </a:solidFill>
              </a:rPr>
              <a:t>/</a:t>
            </a:r>
            <a:r>
              <a:rPr lang="en-US" sz="1200" i="1" dirty="0" err="1" smtClean="0">
                <a:solidFill>
                  <a:srgbClr val="FF0000"/>
                </a:solidFill>
              </a:rPr>
              <a:t>geni</a:t>
            </a:r>
            <a:r>
              <a:rPr lang="en-US" sz="1200" i="1" dirty="0" smtClean="0">
                <a:solidFill>
                  <a:srgbClr val="FF0000"/>
                </a:solidFill>
              </a:rPr>
              <a:t>/wiki/</a:t>
            </a:r>
            <a:r>
              <a:rPr lang="en-US" sz="1200" i="1" dirty="0" err="1" smtClean="0">
                <a:solidFill>
                  <a:srgbClr val="FF0000"/>
                </a:solidFill>
              </a:rPr>
              <a:t>GENIGlossary#Project</a:t>
            </a:r>
            <a:endParaRPr lang="en-US" sz="1200" i="1" dirty="0" smtClean="0">
              <a:solidFill>
                <a:srgbClr val="FF0000"/>
              </a:solidFill>
            </a:endParaRPr>
          </a:p>
          <a:p>
            <a:r>
              <a:rPr lang="en-US" sz="1200" dirty="0" smtClean="0">
                <a:solidFill>
                  <a:srgbClr val="FF0000"/>
                </a:solidFill>
              </a:rPr>
              <a:t>Slice role definitions: </a:t>
            </a:r>
            <a:r>
              <a:rPr lang="en-US" sz="1200" i="1" dirty="0" smtClean="0">
                <a:solidFill>
                  <a:srgbClr val="FF0000"/>
                </a:solidFill>
              </a:rPr>
              <a:t>http://</a:t>
            </a:r>
            <a:r>
              <a:rPr lang="en-US" sz="1200" i="1" dirty="0" err="1" smtClean="0">
                <a:solidFill>
                  <a:srgbClr val="FF0000"/>
                </a:solidFill>
              </a:rPr>
              <a:t>groups.geni.net</a:t>
            </a:r>
            <a:r>
              <a:rPr lang="en-US" sz="1200" i="1" dirty="0" smtClean="0">
                <a:solidFill>
                  <a:srgbClr val="FF0000"/>
                </a:solidFill>
              </a:rPr>
              <a:t>/</a:t>
            </a:r>
            <a:r>
              <a:rPr lang="en-US" sz="1200" i="1" dirty="0" err="1" smtClean="0">
                <a:solidFill>
                  <a:srgbClr val="FF0000"/>
                </a:solidFill>
              </a:rPr>
              <a:t>geni</a:t>
            </a:r>
            <a:r>
              <a:rPr lang="en-US" sz="1200" i="1" dirty="0" smtClean="0">
                <a:solidFill>
                  <a:srgbClr val="FF0000"/>
                </a:solidFill>
              </a:rPr>
              <a:t>/wiki/</a:t>
            </a:r>
            <a:r>
              <a:rPr lang="en-US" sz="1200" i="1" dirty="0" err="1" smtClean="0">
                <a:solidFill>
                  <a:srgbClr val="FF0000"/>
                </a:solidFill>
              </a:rPr>
              <a:t>GENIGlossary#Slice</a:t>
            </a:r>
            <a:endParaRPr lang="en-US" sz="1200" i="1" dirty="0" smtClean="0">
              <a:solidFill>
                <a:srgbClr val="FF0000"/>
              </a:solidFill>
            </a:endParaRPr>
          </a:p>
          <a:p>
            <a:endParaRPr lang="en-US" sz="1200" i="1"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35</a:t>
            </a:fld>
            <a:endParaRPr lang="en-US"/>
          </a:p>
        </p:txBody>
      </p:sp>
    </p:spTree>
    <p:extLst>
      <p:ext uri="{BB962C8B-B14F-4D97-AF65-F5344CB8AC3E}">
        <p14:creationId xmlns:p14="http://schemas.microsoft.com/office/powerpoint/2010/main" val="166175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37</a:t>
            </a:fld>
            <a:endParaRPr lang="en-US"/>
          </a:p>
        </p:txBody>
      </p:sp>
    </p:spTree>
    <p:extLst>
      <p:ext uri="{BB962C8B-B14F-4D97-AF65-F5344CB8AC3E}">
        <p14:creationId xmlns:p14="http://schemas.microsoft.com/office/powerpoint/2010/main" val="3709105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options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38</a:t>
            </a:fld>
            <a:endParaRPr lang="en-US"/>
          </a:p>
        </p:txBody>
      </p:sp>
    </p:spTree>
    <p:extLst>
      <p:ext uri="{BB962C8B-B14F-4D97-AF65-F5344CB8AC3E}">
        <p14:creationId xmlns:p14="http://schemas.microsoft.com/office/powerpoint/2010/main" val="3709105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split the experiment</a:t>
            </a:r>
            <a:r>
              <a:rPr lang="en-US" baseline="0" dirty="0" smtClean="0"/>
              <a:t> into several parts.  Before each of these sections, we’ll talk about the concepts and terms you will need for each section. </a:t>
            </a:r>
          </a:p>
          <a:p>
            <a:endParaRPr lang="en-US" baseline="0" dirty="0" smtClean="0"/>
          </a:p>
          <a:p>
            <a:r>
              <a:rPr lang="en-US" baseline="0" dirty="0" smtClean="0"/>
              <a:t>The logo on the left is intended to act as a guidepost to help you keep track of where you are.  </a:t>
            </a:r>
          </a:p>
        </p:txBody>
      </p:sp>
      <p:sp>
        <p:nvSpPr>
          <p:cNvPr id="4" name="Slide Number Placeholder 3"/>
          <p:cNvSpPr>
            <a:spLocks noGrp="1"/>
          </p:cNvSpPr>
          <p:nvPr>
            <p:ph type="sldNum" sz="quarter" idx="10"/>
          </p:nvPr>
        </p:nvSpPr>
        <p:spPr/>
        <p:txBody>
          <a:bodyPr/>
          <a:lstStyle/>
          <a:p>
            <a:fld id="{CFF70022-842A-9E49-B39A-A69796940964}" type="slidenum">
              <a:rPr lang="en-US" smtClean="0"/>
              <a:t>4</a:t>
            </a:fld>
            <a:endParaRPr lang="en-US"/>
          </a:p>
        </p:txBody>
      </p:sp>
    </p:spTree>
    <p:extLst>
      <p:ext uri="{BB962C8B-B14F-4D97-AF65-F5344CB8AC3E}">
        <p14:creationId xmlns:p14="http://schemas.microsoft.com/office/powerpoint/2010/main" val="134913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goal is to learn how to use the GENI Experimenter Portal and Flack to do this experiment in GENI.  </a:t>
            </a:r>
          </a:p>
          <a:p>
            <a:endParaRPr lang="en-US" dirty="0" smtClean="0"/>
          </a:p>
          <a:p>
            <a:r>
              <a:rPr lang="en-US" dirty="0" smtClean="0"/>
              <a:t>Note that the portal and Flack</a:t>
            </a:r>
            <a:r>
              <a:rPr lang="en-US" baseline="0" dirty="0" smtClean="0"/>
              <a:t> are</a:t>
            </a:r>
            <a:r>
              <a:rPr lang="en-US" dirty="0" smtClean="0"/>
              <a:t> built with GENI in mind</a:t>
            </a:r>
            <a:r>
              <a:rPr lang="en-US" baseline="0" dirty="0" smtClean="0"/>
              <a:t> so they reflect GENI terminology and concepts.</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5</a:t>
            </a:fld>
            <a:endParaRPr lang="en-US"/>
          </a:p>
        </p:txBody>
      </p:sp>
    </p:spTree>
    <p:extLst>
      <p:ext uri="{BB962C8B-B14F-4D97-AF65-F5344CB8AC3E}">
        <p14:creationId xmlns:p14="http://schemas.microsoft.com/office/powerpoint/2010/main" val="187740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Flack is a tool that is integrated into the portal which provides a graphical user interface for designing</a:t>
            </a:r>
            <a:r>
              <a:rPr lang="en-US" baseline="0" dirty="0" smtClean="0"/>
              <a:t> and reserving topologies in GENI.</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6</a:t>
            </a:fld>
            <a:endParaRPr lang="en-US"/>
          </a:p>
        </p:txBody>
      </p:sp>
    </p:spTree>
    <p:extLst>
      <p:ext uri="{BB962C8B-B14F-4D97-AF65-F5344CB8AC3E}">
        <p14:creationId xmlns:p14="http://schemas.microsoft.com/office/powerpoint/2010/main" val="1774313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experimenter is a researcher </a:t>
            </a:r>
            <a:r>
              <a:rPr lang="en-US" baseline="0" dirty="0" smtClean="0"/>
              <a:t>who uses GENI resources.</a:t>
            </a:r>
          </a:p>
          <a:p>
            <a:endParaRPr lang="en-US" baseline="0" dirty="0" smtClean="0"/>
          </a:p>
          <a:p>
            <a:r>
              <a:rPr lang="en-US" baseline="0" dirty="0" smtClean="0"/>
              <a:t>Different experimenters will have different roles in GENI and therefore different permissions.</a:t>
            </a:r>
          </a:p>
          <a:p>
            <a:r>
              <a:rPr lang="en-US" baseline="0" dirty="0" smtClean="0"/>
              <a:t/>
            </a:r>
            <a:br>
              <a:rPr lang="en-US" baseline="0" dirty="0" smtClean="0"/>
            </a:br>
            <a:r>
              <a:rPr lang="en-US" baseline="0" dirty="0" smtClean="0"/>
              <a:t>For example, …..</a:t>
            </a:r>
          </a:p>
        </p:txBody>
      </p:sp>
      <p:sp>
        <p:nvSpPr>
          <p:cNvPr id="4" name="Slide Number Placeholder 3"/>
          <p:cNvSpPr>
            <a:spLocks noGrp="1"/>
          </p:cNvSpPr>
          <p:nvPr>
            <p:ph type="sldNum" sz="quarter" idx="10"/>
          </p:nvPr>
        </p:nvSpPr>
        <p:spPr/>
        <p:txBody>
          <a:bodyPr/>
          <a:lstStyle/>
          <a:p>
            <a:fld id="{CFF70022-842A-9E49-B39A-A69796940964}" type="slidenum">
              <a:rPr lang="en-US" smtClean="0"/>
              <a:t>7</a:t>
            </a:fld>
            <a:endParaRPr lang="en-US"/>
          </a:p>
        </p:txBody>
      </p:sp>
    </p:spTree>
    <p:extLst>
      <p:ext uri="{BB962C8B-B14F-4D97-AF65-F5344CB8AC3E}">
        <p14:creationId xmlns:p14="http://schemas.microsoft.com/office/powerpoint/2010/main" val="1527107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Experimenters can perform experiments in the context of a project. </a:t>
            </a:r>
          </a:p>
          <a:p>
            <a:endParaRPr lang="en-US" dirty="0" smtClean="0"/>
          </a:p>
          <a:p>
            <a:r>
              <a:rPr lang="en-US" dirty="0" smtClean="0"/>
              <a:t>Projects contain both people and their experiments.  (Experiments are represented by slices, a term we will define</a:t>
            </a:r>
            <a:r>
              <a:rPr lang="en-US" baseline="0" dirty="0" smtClean="0"/>
              <a:t> in a few minutes.)</a:t>
            </a:r>
          </a:p>
          <a:p>
            <a:endParaRPr lang="en-US" baseline="0" dirty="0" smtClean="0"/>
          </a:p>
          <a:p>
            <a:r>
              <a:rPr lang="en-US" baseline="0" dirty="0" smtClean="0"/>
              <a:t>A project must have a single individual who is willing to take responsibility for what happens within the project.  This person is called the project lead.</a:t>
            </a:r>
          </a:p>
          <a:p>
            <a:endParaRPr lang="en-US" baseline="0" dirty="0" smtClean="0"/>
          </a:p>
          <a:p>
            <a:r>
              <a:rPr lang="en-US" baseline="0" dirty="0" smtClean="0"/>
              <a:t>For our purposes today, we will use a project created for this class and the professor will be the project lead.</a:t>
            </a:r>
            <a:endParaRPr lang="en-US" dirty="0"/>
          </a:p>
        </p:txBody>
      </p:sp>
      <p:sp>
        <p:nvSpPr>
          <p:cNvPr id="4" name="Slide Number Placeholder 3"/>
          <p:cNvSpPr>
            <a:spLocks noGrp="1"/>
          </p:cNvSpPr>
          <p:nvPr>
            <p:ph type="sldNum" sz="quarter" idx="10"/>
          </p:nvPr>
        </p:nvSpPr>
        <p:spPr/>
        <p:txBody>
          <a:bodyPr/>
          <a:lstStyle/>
          <a:p>
            <a:fld id="{CFF70022-842A-9E49-B39A-A69796940964}" type="slidenum">
              <a:rPr lang="en-US" smtClean="0"/>
              <a:t>8</a:t>
            </a:fld>
            <a:endParaRPr lang="en-US"/>
          </a:p>
        </p:txBody>
      </p:sp>
    </p:spTree>
    <p:extLst>
      <p:ext uri="{BB962C8B-B14F-4D97-AF65-F5344CB8AC3E}">
        <p14:creationId xmlns:p14="http://schemas.microsoft.com/office/powerpoint/2010/main" val="1527107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we’re ready for part I.</a:t>
            </a:r>
            <a:r>
              <a:rPr lang="en-US" baseline="0" dirty="0" smtClean="0"/>
              <a:t>  We will start by making sure we have the right access to GENI resources.  This is mostly ** one-time setup **.</a:t>
            </a:r>
          </a:p>
        </p:txBody>
      </p:sp>
      <p:sp>
        <p:nvSpPr>
          <p:cNvPr id="4" name="Slide Number Placeholder 3"/>
          <p:cNvSpPr>
            <a:spLocks noGrp="1"/>
          </p:cNvSpPr>
          <p:nvPr>
            <p:ph type="sldNum" sz="quarter" idx="10"/>
          </p:nvPr>
        </p:nvSpPr>
        <p:spPr/>
        <p:txBody>
          <a:bodyPr/>
          <a:lstStyle/>
          <a:p>
            <a:fld id="{CFF70022-842A-9E49-B39A-A69796940964}" type="slidenum">
              <a:rPr lang="en-US" smtClean="0"/>
              <a:t>9</a:t>
            </a:fld>
            <a:endParaRPr lang="en-US"/>
          </a:p>
        </p:txBody>
      </p:sp>
    </p:spTree>
    <p:extLst>
      <p:ext uri="{BB962C8B-B14F-4D97-AF65-F5344CB8AC3E}">
        <p14:creationId xmlns:p14="http://schemas.microsoft.com/office/powerpoint/2010/main" val="2305599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PP"/>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3" descr="GENI-logo-final"/>
          <p:cNvPicPr>
            <a:picLocks noChangeAspect="1" noChangeArrowheads="1"/>
          </p:cNvPicPr>
          <p:nvPr/>
        </p:nvPicPr>
        <p:blipFill>
          <a:blip r:embed="rId3"/>
          <a:srcRect/>
          <a:stretch>
            <a:fillRect/>
          </a:stretch>
        </p:blipFill>
        <p:spPr bwMode="auto">
          <a:xfrm>
            <a:off x="533400" y="76200"/>
            <a:ext cx="1066800" cy="900113"/>
          </a:xfrm>
          <a:prstGeom prst="rect">
            <a:avLst/>
          </a:prstGeom>
          <a:noFill/>
          <a:ln w="9525">
            <a:noFill/>
            <a:miter lim="800000"/>
            <a:headEnd/>
            <a:tailEnd/>
          </a:ln>
        </p:spPr>
      </p:pic>
      <p:sp>
        <p:nvSpPr>
          <p:cNvPr id="6" name="Rectangle 4"/>
          <p:cNvSpPr>
            <a:spLocks noChangeArrowheads="1"/>
          </p:cNvSpPr>
          <p:nvPr/>
        </p:nvSpPr>
        <p:spPr bwMode="auto">
          <a:xfrm>
            <a:off x="482600" y="6577013"/>
            <a:ext cx="330835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a:solidFill>
                  <a:schemeClr val="bg2"/>
                </a:solidFill>
                <a:latin typeface="+mn-lt"/>
                <a:ea typeface="+mn-ea"/>
                <a:cs typeface="+mn-cs"/>
              </a:rPr>
              <a:t>Sponsored by the National Science Foundation</a:t>
            </a:r>
          </a:p>
        </p:txBody>
      </p:sp>
      <p:pic>
        <p:nvPicPr>
          <p:cNvPr id="7" name="Picture 15" descr="nsf2"/>
          <p:cNvPicPr>
            <a:picLocks noChangeAspect="1" noChangeArrowheads="1"/>
          </p:cNvPicPr>
          <p:nvPr/>
        </p:nvPicPr>
        <p:blipFill>
          <a:blip r:embed="rId4"/>
          <a:srcRect/>
          <a:stretch>
            <a:fillRect/>
          </a:stretch>
        </p:blipFill>
        <p:spPr bwMode="auto">
          <a:xfrm>
            <a:off x="268288" y="6573838"/>
            <a:ext cx="280987" cy="260350"/>
          </a:xfrm>
          <a:prstGeom prst="rect">
            <a:avLst/>
          </a:prstGeom>
          <a:noFill/>
          <a:ln w="9525">
            <a:noFill/>
            <a:miter lim="800000"/>
            <a:headEnd/>
            <a:tailEnd/>
          </a:ln>
        </p:spPr>
      </p:pic>
      <p:sp>
        <p:nvSpPr>
          <p:cNvPr id="16390" name="Rectangle 6"/>
          <p:cNvSpPr>
            <a:spLocks noGrp="1" noChangeArrowheads="1"/>
          </p:cNvSpPr>
          <p:nvPr>
            <p:ph type="ctrTitle"/>
          </p:nvPr>
        </p:nvSpPr>
        <p:spPr>
          <a:xfrm>
            <a:off x="685800" y="1447800"/>
            <a:ext cx="7772400" cy="1470025"/>
          </a:xfrm>
        </p:spPr>
        <p:txBody>
          <a:bodyPr/>
          <a:lstStyle>
            <a:lvl1pPr>
              <a:defRPr sz="3200">
                <a:solidFill>
                  <a:srgbClr val="1C1C1C"/>
                </a:solidFill>
              </a:defRPr>
            </a:lvl1pPr>
          </a:lstStyle>
          <a:p>
            <a:r>
              <a:rPr lang="en-US" smtClean="0"/>
              <a:t>Click to edit Master title style</a:t>
            </a:r>
            <a:endParaRPr lang="en-US" dirty="0"/>
          </a:p>
        </p:txBody>
      </p:sp>
      <p:sp>
        <p:nvSpPr>
          <p:cNvPr id="16395" name="Rectangle 11"/>
          <p:cNvSpPr>
            <a:spLocks noGrp="1" noChangeArrowheads="1"/>
          </p:cNvSpPr>
          <p:nvPr>
            <p:ph type="subTitle" sz="quarter" idx="1"/>
          </p:nvPr>
        </p:nvSpPr>
        <p:spPr>
          <a:xfrm>
            <a:off x="2057400" y="4495800"/>
            <a:ext cx="6400800" cy="1752600"/>
          </a:xfrm>
        </p:spPr>
        <p:txBody>
          <a:bodyPr/>
          <a:lstStyle>
            <a:lvl1pPr marL="0" indent="0" algn="r">
              <a:buFontTx/>
              <a:buNone/>
              <a:defRPr>
                <a:solidFill>
                  <a:srgbClr val="4D4D4D"/>
                </a:solidFill>
              </a:defRPr>
            </a:lvl1pPr>
          </a:lstStyle>
          <a:p>
            <a:r>
              <a:rPr lang="en-US" smtClean="0"/>
              <a:t>Click to edit Master subtitle style</a:t>
            </a:r>
            <a:endParaRPr lang="en-US"/>
          </a:p>
        </p:txBody>
      </p:sp>
      <p:pic>
        <p:nvPicPr>
          <p:cNvPr id="8" name="Picture 7" descr="logofire-lowresolution.png"/>
          <p:cNvPicPr>
            <a:picLocks noChangeAspect="1"/>
          </p:cNvPicPr>
          <p:nvPr userDrawn="1"/>
        </p:nvPicPr>
        <p:blipFill>
          <a:blip r:embed="rId5" cstate="print"/>
          <a:stretch>
            <a:fillRect/>
          </a:stretch>
        </p:blipFill>
        <p:spPr>
          <a:xfrm>
            <a:off x="1746959" y="171823"/>
            <a:ext cx="779631" cy="7088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1145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1912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1337728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329918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3442B6-DD8B-514B-A7A3-E9B4EF62FBCF}"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782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3442B6-DD8B-514B-A7A3-E9B4EF62FBCF}"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0218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3442B6-DD8B-514B-A7A3-E9B4EF62FBCF}" type="datetimeFigureOut">
              <a:rPr lang="en-US" smtClean="0"/>
              <a:t>7/7/2014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504672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3442B6-DD8B-514B-A7A3-E9B4EF62FBCF}" type="datetimeFigureOut">
              <a:rPr lang="en-US" smtClean="0"/>
              <a:t>7/7/2014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948247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442B6-DD8B-514B-A7A3-E9B4EF62FBCF}" type="datetimeFigureOut">
              <a:rPr lang="en-US" smtClean="0"/>
              <a:t>7/7/2014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4203398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42556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3442B6-DD8B-514B-A7A3-E9B4EF62FBCF}" type="datetimeFigureOut">
              <a:rPr lang="en-US" smtClean="0"/>
              <a:t>7/7/2014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211989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6776684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42B6-DD8B-514B-A7A3-E9B4EF62FBCF}" type="datetimeFigureOut">
              <a:rPr lang="en-US" smtClean="0"/>
              <a:t>7/7/2014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9D3641-6F4D-C540-866D-172CAB7ACF63}" type="slidenum">
              <a:rPr lang="en-US" smtClean="0"/>
              <a:t>‹#›</a:t>
            </a:fld>
            <a:endParaRPr lang="en-US"/>
          </a:p>
        </p:txBody>
      </p:sp>
    </p:spTree>
    <p:extLst>
      <p:ext uri="{BB962C8B-B14F-4D97-AF65-F5344CB8AC3E}">
        <p14:creationId xmlns:p14="http://schemas.microsoft.com/office/powerpoint/2010/main" val="376498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447800"/>
            <a:ext cx="41529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1" descr="PP"/>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pic>
        <p:nvPicPr>
          <p:cNvPr id="1027" name="Picture 8" descr="GENI-logo-final"/>
          <p:cNvPicPr>
            <a:picLocks noChangeAspect="1" noChangeArrowheads="1"/>
          </p:cNvPicPr>
          <p:nvPr/>
        </p:nvPicPr>
        <p:blipFill>
          <a:blip r:embed="rId14"/>
          <a:srcRect/>
          <a:stretch>
            <a:fillRect/>
          </a:stretch>
        </p:blipFill>
        <p:spPr bwMode="auto">
          <a:xfrm>
            <a:off x="533400" y="76200"/>
            <a:ext cx="1066800" cy="900113"/>
          </a:xfrm>
          <a:prstGeom prst="rect">
            <a:avLst/>
          </a:prstGeom>
          <a:noFill/>
          <a:ln w="9525">
            <a:noFill/>
            <a:miter lim="800000"/>
            <a:headEnd/>
            <a:tailEnd/>
          </a:ln>
        </p:spPr>
      </p:pic>
      <p:sp>
        <p:nvSpPr>
          <p:cNvPr id="4105" name="Rectangle 9"/>
          <p:cNvSpPr>
            <a:spLocks noChangeArrowheads="1"/>
          </p:cNvSpPr>
          <p:nvPr/>
        </p:nvSpPr>
        <p:spPr bwMode="auto">
          <a:xfrm>
            <a:off x="485775" y="6589713"/>
            <a:ext cx="3200400" cy="244475"/>
          </a:xfrm>
          <a:prstGeom prst="rect">
            <a:avLst/>
          </a:prstGeom>
          <a:noFill/>
          <a:ln w="9525">
            <a:noFill/>
            <a:miter lim="800000"/>
            <a:headEnd/>
            <a:tailEnd/>
          </a:ln>
          <a:effectLst/>
        </p:spPr>
        <p:txBody>
          <a:bodyPr>
            <a:prstTxWarp prst="textNoShape">
              <a:avLst/>
            </a:prstTxWarp>
            <a:spAutoFit/>
          </a:bodyPr>
          <a:lstStyle/>
          <a:p>
            <a:pPr fontAlgn="auto">
              <a:spcBef>
                <a:spcPts val="0"/>
              </a:spcBef>
              <a:spcAft>
                <a:spcPts val="0"/>
              </a:spcAft>
              <a:defRPr/>
            </a:pPr>
            <a:r>
              <a:rPr lang="en-US" sz="1000" dirty="0">
                <a:solidFill>
                  <a:schemeClr val="bg2"/>
                </a:solidFill>
                <a:latin typeface="Arial"/>
                <a:ea typeface="+mn-ea"/>
                <a:cs typeface="Arial"/>
              </a:rPr>
              <a:t>Sponsored by the National Science Foundation</a:t>
            </a:r>
          </a:p>
        </p:txBody>
      </p:sp>
      <p:sp>
        <p:nvSpPr>
          <p:cNvPr id="4106" name="Rectangle 10"/>
          <p:cNvSpPr>
            <a:spLocks noChangeArrowheads="1"/>
          </p:cNvSpPr>
          <p:nvPr/>
        </p:nvSpPr>
        <p:spPr bwMode="auto">
          <a:xfrm>
            <a:off x="8458200" y="6537325"/>
            <a:ext cx="533400" cy="244475"/>
          </a:xfrm>
          <a:prstGeom prst="rect">
            <a:avLst/>
          </a:prstGeom>
          <a:noFill/>
          <a:ln w="9525">
            <a:noFill/>
            <a:miter lim="800000"/>
            <a:headEnd/>
            <a:tailEnd/>
          </a:ln>
          <a:effectLst/>
        </p:spPr>
        <p:txBody>
          <a:bodyPr>
            <a:prstTxWarp prst="textNoShape">
              <a:avLst/>
            </a:prstTxWarp>
            <a:spAutoFit/>
          </a:bodyPr>
          <a:lstStyle/>
          <a:p>
            <a:pPr algn="r"/>
            <a:fld id="{F0B9EE18-F6D1-E846-95FF-32427CAB0805}" type="slidenum">
              <a:rPr lang="en-US" sz="1000">
                <a:solidFill>
                  <a:schemeClr val="bg2"/>
                </a:solidFill>
                <a:ea typeface="Arial" pitchFamily="-65" charset="0"/>
                <a:cs typeface="Arial" pitchFamily="-65" charset="0"/>
              </a:rPr>
              <a:pPr algn="r"/>
              <a:t>‹#›</a:t>
            </a:fld>
            <a:endParaRPr lang="en-US" sz="1000">
              <a:solidFill>
                <a:schemeClr val="bg2"/>
              </a:solidFill>
              <a:ea typeface="Arial" pitchFamily="-65" charset="0"/>
              <a:cs typeface="Arial" pitchFamily="-65" charset="0"/>
            </a:endParaRPr>
          </a:p>
        </p:txBody>
      </p:sp>
      <p:sp>
        <p:nvSpPr>
          <p:cNvPr id="1030" name="Rectangle 17"/>
          <p:cNvSpPr>
            <a:spLocks noGrp="1" noChangeArrowheads="1"/>
          </p:cNvSpPr>
          <p:nvPr>
            <p:ph type="title"/>
          </p:nvPr>
        </p:nvSpPr>
        <p:spPr bwMode="auto">
          <a:xfrm>
            <a:off x="6858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31" name="Rectangle 18"/>
          <p:cNvSpPr>
            <a:spLocks noGrp="1" noChangeArrowheads="1"/>
          </p:cNvSpPr>
          <p:nvPr>
            <p:ph type="body" idx="1"/>
          </p:nvPr>
        </p:nvSpPr>
        <p:spPr bwMode="auto">
          <a:xfrm>
            <a:off x="457200" y="1219200"/>
            <a:ext cx="84582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116" name="Rectangle 20"/>
          <p:cNvSpPr>
            <a:spLocks noChangeArrowheads="1"/>
          </p:cNvSpPr>
          <p:nvPr/>
        </p:nvSpPr>
        <p:spPr bwMode="auto">
          <a:xfrm>
            <a:off x="3517899" y="6598083"/>
            <a:ext cx="3230418" cy="246221"/>
          </a:xfrm>
          <a:prstGeom prst="rect">
            <a:avLst/>
          </a:prstGeom>
          <a:noFill/>
          <a:ln w="9525">
            <a:noFill/>
            <a:miter lim="800000"/>
            <a:headEnd/>
            <a:tailEnd/>
          </a:ln>
          <a:effectLst/>
        </p:spPr>
        <p:txBody>
          <a:bodyPr wrap="square">
            <a:prstTxWarp prst="textNoShape">
              <a:avLst/>
            </a:prstTxWarp>
            <a:spAutoFit/>
          </a:bodyPr>
          <a:lstStyle/>
          <a:p>
            <a:pPr algn="ctr" fontAlgn="auto">
              <a:spcBef>
                <a:spcPts val="0"/>
              </a:spcBef>
              <a:spcAft>
                <a:spcPts val="0"/>
              </a:spcAft>
              <a:defRPr/>
            </a:pPr>
            <a:r>
              <a:rPr lang="en-US" sz="1000" dirty="0" smtClean="0">
                <a:solidFill>
                  <a:schemeClr val="bg2"/>
                </a:solidFill>
                <a:latin typeface="Arial"/>
                <a:ea typeface="+mn-ea"/>
                <a:cs typeface="Arial"/>
              </a:rPr>
              <a:t>Lab Zero – March 14</a:t>
            </a:r>
            <a:r>
              <a:rPr lang="en-US" sz="1000" baseline="0" dirty="0" smtClean="0">
                <a:solidFill>
                  <a:schemeClr val="bg2"/>
                </a:solidFill>
                <a:latin typeface="Arial"/>
                <a:ea typeface="+mn-ea"/>
                <a:cs typeface="Arial"/>
              </a:rPr>
              <a:t>, 2014</a:t>
            </a:r>
            <a:endParaRPr lang="en-US" sz="1000" dirty="0">
              <a:solidFill>
                <a:schemeClr val="bg2"/>
              </a:solidFill>
              <a:latin typeface="Arial"/>
              <a:ea typeface="+mn-ea"/>
              <a:cs typeface="Arial"/>
            </a:endParaRPr>
          </a:p>
        </p:txBody>
      </p:sp>
      <p:pic>
        <p:nvPicPr>
          <p:cNvPr id="1033" name="Picture 22" descr="nsf2"/>
          <p:cNvPicPr>
            <a:picLocks noChangeAspect="1" noChangeArrowheads="1"/>
          </p:cNvPicPr>
          <p:nvPr/>
        </p:nvPicPr>
        <p:blipFill>
          <a:blip r:embed="rId15"/>
          <a:srcRect/>
          <a:stretch>
            <a:fillRect/>
          </a:stretch>
        </p:blipFill>
        <p:spPr bwMode="auto">
          <a:xfrm>
            <a:off x="268288" y="6573838"/>
            <a:ext cx="280987" cy="260350"/>
          </a:xfrm>
          <a:prstGeom prst="rect">
            <a:avLst/>
          </a:prstGeom>
          <a:noFill/>
          <a:ln w="9525">
            <a:noFill/>
            <a:miter lim="800000"/>
            <a:headEnd/>
            <a:tailEnd/>
          </a:ln>
        </p:spPr>
      </p:pic>
      <p:pic>
        <p:nvPicPr>
          <p:cNvPr id="10" name="Picture 9" descr="logofire-lowresolution.png"/>
          <p:cNvPicPr>
            <a:picLocks noChangeAspect="1"/>
          </p:cNvPicPr>
          <p:nvPr userDrawn="1"/>
        </p:nvPicPr>
        <p:blipFill>
          <a:blip r:embed="rId16" cstate="print"/>
          <a:stretch>
            <a:fillRect/>
          </a:stretch>
        </p:blipFill>
        <p:spPr>
          <a:xfrm>
            <a:off x="1752590" y="171823"/>
            <a:ext cx="779631" cy="708865"/>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r" rtl="0" eaLnBrk="1" fontAlgn="base" hangingPunct="1">
        <a:spcBef>
          <a:spcPct val="0"/>
        </a:spcBef>
        <a:spcAft>
          <a:spcPct val="0"/>
        </a:spcAft>
        <a:defRPr sz="3200" b="1">
          <a:solidFill>
            <a:srgbClr val="333333"/>
          </a:solidFill>
          <a:latin typeface="Arial"/>
          <a:ea typeface="ＭＳ Ｐゴシック" pitchFamily="-65" charset="-128"/>
          <a:cs typeface="Arial"/>
        </a:defRPr>
      </a:lvl1pPr>
      <a:lvl2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2pPr>
      <a:lvl3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3pPr>
      <a:lvl4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4pPr>
      <a:lvl5pPr algn="r" rtl="0" eaLnBrk="1" fontAlgn="base" hangingPunct="1">
        <a:spcBef>
          <a:spcPct val="0"/>
        </a:spcBef>
        <a:spcAft>
          <a:spcPct val="0"/>
        </a:spcAft>
        <a:defRPr sz="3200" b="1">
          <a:solidFill>
            <a:srgbClr val="333333"/>
          </a:solidFill>
          <a:latin typeface="Arial" pitchFamily="-65" charset="0"/>
          <a:ea typeface="ＭＳ Ｐゴシック" pitchFamily="-65" charset="-128"/>
        </a:defRPr>
      </a:lvl5pPr>
      <a:lvl6pPr marL="457200" algn="r" rtl="0" eaLnBrk="1" fontAlgn="base" hangingPunct="1">
        <a:spcBef>
          <a:spcPct val="0"/>
        </a:spcBef>
        <a:spcAft>
          <a:spcPct val="0"/>
        </a:spcAft>
        <a:defRPr sz="2500">
          <a:solidFill>
            <a:srgbClr val="333333"/>
          </a:solidFill>
          <a:latin typeface="Franklin Gothic Medium" pitchFamily="-65" charset="0"/>
        </a:defRPr>
      </a:lvl6pPr>
      <a:lvl7pPr marL="914400" algn="r" rtl="0" eaLnBrk="1" fontAlgn="base" hangingPunct="1">
        <a:spcBef>
          <a:spcPct val="0"/>
        </a:spcBef>
        <a:spcAft>
          <a:spcPct val="0"/>
        </a:spcAft>
        <a:defRPr sz="2500">
          <a:solidFill>
            <a:srgbClr val="333333"/>
          </a:solidFill>
          <a:latin typeface="Franklin Gothic Medium" pitchFamily="-65" charset="0"/>
        </a:defRPr>
      </a:lvl7pPr>
      <a:lvl8pPr marL="1371600" algn="r" rtl="0" eaLnBrk="1" fontAlgn="base" hangingPunct="1">
        <a:spcBef>
          <a:spcPct val="0"/>
        </a:spcBef>
        <a:spcAft>
          <a:spcPct val="0"/>
        </a:spcAft>
        <a:defRPr sz="2500">
          <a:solidFill>
            <a:srgbClr val="333333"/>
          </a:solidFill>
          <a:latin typeface="Franklin Gothic Medium" pitchFamily="-65" charset="0"/>
        </a:defRPr>
      </a:lvl8pPr>
      <a:lvl9pPr marL="1828800" algn="r" rtl="0" eaLnBrk="1" fontAlgn="base" hangingPunct="1">
        <a:spcBef>
          <a:spcPct val="0"/>
        </a:spcBef>
        <a:spcAft>
          <a:spcPct val="0"/>
        </a:spcAft>
        <a:defRPr sz="2500">
          <a:solidFill>
            <a:srgbClr val="333333"/>
          </a:solidFill>
          <a:latin typeface="Franklin Gothic Medium" pitchFamily="-65" charset="0"/>
        </a:defRPr>
      </a:lvl9pPr>
    </p:titleStyle>
    <p:body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a:solidFill>
            <a:srgbClr val="000000"/>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FF00"/>
                </a:solidFill>
              </a:defRPr>
            </a:lvl1pPr>
          </a:lstStyle>
          <a:p>
            <a:fld id="{0F3442B6-DD8B-514B-A7A3-E9B4EF62FBCF}" type="datetimeFigureOut">
              <a:rPr lang="en-US" smtClean="0"/>
              <a:pPr/>
              <a:t>7/7/2014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FF00"/>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FF00"/>
                </a:solidFill>
              </a:defRPr>
            </a:lvl1pPr>
          </a:lstStyle>
          <a:p>
            <a:fld id="{BB9D3641-6F4D-C540-866D-172CAB7ACF63}" type="slidenum">
              <a:rPr lang="en-US" smtClean="0"/>
              <a:pPr/>
              <a:t>‹#›</a:t>
            </a:fld>
            <a:endParaRPr lang="en-US"/>
          </a:p>
        </p:txBody>
      </p:sp>
    </p:spTree>
    <p:extLst>
      <p:ext uri="{BB962C8B-B14F-4D97-AF65-F5344CB8AC3E}">
        <p14:creationId xmlns:p14="http://schemas.microsoft.com/office/powerpoint/2010/main" val="1219792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rgbClr val="00FF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roups.geni.net/geni/wiki/SignMeU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wall2.ilabt.iminds.be/" TargetMode="External"/><Relationship Id="rId4" Type="http://schemas.openxmlformats.org/officeDocument/2006/relationships/hyperlink" Target="http://doc.fed4fire.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317" y="1761284"/>
            <a:ext cx="7772400" cy="1470025"/>
          </a:xfrm>
        </p:spPr>
        <p:txBody>
          <a:bodyPr/>
          <a:lstStyle/>
          <a:p>
            <a:r>
              <a:rPr lang="en-US" sz="3600" dirty="0" smtClean="0"/>
              <a:t>Lab Zero:</a:t>
            </a:r>
            <a:br>
              <a:rPr lang="en-US" sz="3600" dirty="0" smtClean="0"/>
            </a:br>
            <a:r>
              <a:rPr lang="en-US" sz="3600" dirty="0" smtClean="0"/>
              <a:t>A First </a:t>
            </a:r>
            <a:r>
              <a:rPr lang="en-US" sz="3600" dirty="0" smtClean="0"/>
              <a:t>Experiment</a:t>
            </a:r>
            <a:endParaRPr lang="en-US" sz="3600" dirty="0"/>
          </a:p>
        </p:txBody>
      </p:sp>
      <p:sp>
        <p:nvSpPr>
          <p:cNvPr id="3" name="Subtitle 2"/>
          <p:cNvSpPr>
            <a:spLocks noGrp="1"/>
          </p:cNvSpPr>
          <p:nvPr>
            <p:ph type="subTitle" sz="quarter" idx="1"/>
          </p:nvPr>
        </p:nvSpPr>
        <p:spPr>
          <a:xfrm>
            <a:off x="-1008017" y="4495800"/>
            <a:ext cx="8017207" cy="1752600"/>
          </a:xfrm>
        </p:spPr>
        <p:txBody>
          <a:bodyPr/>
          <a:lstStyle/>
          <a:p>
            <a:endParaRPr lang="en-US" baseline="0" dirty="0" smtClean="0"/>
          </a:p>
        </p:txBody>
      </p:sp>
      <p:pic>
        <p:nvPicPr>
          <p:cNvPr id="4" name="Picture 3" descr="all_off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4625" y="977900"/>
            <a:ext cx="1960475" cy="5892800"/>
          </a:xfrm>
          <a:prstGeom prst="rect">
            <a:avLst/>
          </a:prstGeom>
        </p:spPr>
      </p:pic>
    </p:spTree>
    <p:extLst>
      <p:ext uri="{BB962C8B-B14F-4D97-AF65-F5344CB8AC3E}">
        <p14:creationId xmlns:p14="http://schemas.microsoft.com/office/powerpoint/2010/main" val="4048046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t>
            </a:r>
            <a:r>
              <a:rPr lang="en-US" dirty="0" smtClean="0"/>
              <a:t>an account</a:t>
            </a:r>
            <a:endParaRPr lang="en-US" dirty="0"/>
          </a:p>
        </p:txBody>
      </p:sp>
      <p:sp>
        <p:nvSpPr>
          <p:cNvPr id="3" name="Content Placeholder 2"/>
          <p:cNvSpPr>
            <a:spLocks noGrp="1"/>
          </p:cNvSpPr>
          <p:nvPr>
            <p:ph idx="1"/>
          </p:nvPr>
        </p:nvSpPr>
        <p:spPr/>
        <p:txBody>
          <a:bodyPr/>
          <a:lstStyle/>
          <a:p>
            <a:r>
              <a:rPr lang="en-US" dirty="0"/>
              <a:t>GENI Portal is at: </a:t>
            </a:r>
          </a:p>
          <a:p>
            <a:pPr marL="457200" lvl="1" indent="0" algn="ctr">
              <a:buNone/>
            </a:pPr>
            <a:r>
              <a:rPr lang="en-US" sz="4400" b="1" dirty="0">
                <a:solidFill>
                  <a:srgbClr val="FF6600"/>
                </a:solidFill>
              </a:rPr>
              <a:t>https://</a:t>
            </a:r>
            <a:r>
              <a:rPr lang="en-US" sz="4400" b="1" dirty="0" err="1">
                <a:solidFill>
                  <a:srgbClr val="FF6600"/>
                </a:solidFill>
              </a:rPr>
              <a:t>portal.geni.net</a:t>
            </a:r>
            <a:r>
              <a:rPr lang="en-US" sz="4400" dirty="0">
                <a:solidFill>
                  <a:srgbClr val="FF6600"/>
                </a:solidFill>
              </a:rPr>
              <a:t> </a:t>
            </a:r>
            <a:endParaRPr lang="en-US" sz="4400" dirty="0"/>
          </a:p>
          <a:p>
            <a:endParaRPr lang="en-US" dirty="0" smtClean="0"/>
          </a:p>
          <a:p>
            <a:r>
              <a:rPr lang="en-US" dirty="0" smtClean="0"/>
              <a:t>Instructions for creating an account are:</a:t>
            </a:r>
          </a:p>
          <a:p>
            <a:pPr marL="0" indent="0" algn="ctr">
              <a:buNone/>
            </a:pPr>
            <a:r>
              <a:rPr lang="en-US" b="1" dirty="0">
                <a:hlinkClick r:id="rId3"/>
              </a:rPr>
              <a:t>http://</a:t>
            </a:r>
            <a:r>
              <a:rPr lang="en-US" b="1" dirty="0" smtClean="0">
                <a:hlinkClick r:id="rId3"/>
              </a:rPr>
              <a:t>groups.geni.net/geni/wiki/SignMeUp</a:t>
            </a:r>
            <a:endParaRPr lang="en-US" b="1" dirty="0" smtClean="0"/>
          </a:p>
          <a:p>
            <a:pPr marL="0" indent="0" algn="ctr">
              <a:buNone/>
            </a:pPr>
            <a:endParaRPr lang="en-US" b="1" dirty="0"/>
          </a:p>
          <a:p>
            <a:r>
              <a:rPr lang="en-US" b="1" dirty="0" smtClean="0"/>
              <a:t>Instructions FIRE: </a:t>
            </a:r>
            <a:r>
              <a:rPr lang="en-US" b="1" dirty="0" smtClean="0">
                <a:hlinkClick r:id="rId4"/>
              </a:rPr>
              <a:t>http://doc.fed4fire.eu</a:t>
            </a:r>
            <a:endParaRPr lang="en-US" b="1" dirty="0" smtClean="0"/>
          </a:p>
          <a:p>
            <a:pPr lvl="1"/>
            <a:r>
              <a:rPr lang="en-US" b="1" dirty="0" smtClean="0"/>
              <a:t>Authority: </a:t>
            </a:r>
            <a:r>
              <a:rPr lang="en-US" b="1" dirty="0" smtClean="0">
                <a:hlinkClick r:id="rId5"/>
              </a:rPr>
              <a:t>www.wall2.ilabt.iminds.be</a:t>
            </a:r>
            <a:endParaRPr lang="en-US" b="1" dirty="0" smtClean="0"/>
          </a:p>
          <a:p>
            <a:pPr lvl="1"/>
            <a:r>
              <a:rPr lang="en-US" b="1" dirty="0" smtClean="0"/>
              <a:t>Join project: </a:t>
            </a:r>
            <a:r>
              <a:rPr lang="en-US" b="1" dirty="0" err="1" smtClean="0"/>
              <a:t>fgre</a:t>
            </a:r>
            <a:endParaRPr lang="en-US" b="1" dirty="0" smtClean="0"/>
          </a:p>
          <a:p>
            <a:endParaRPr lang="en-US" dirty="0"/>
          </a:p>
        </p:txBody>
      </p:sp>
    </p:spTree>
    <p:extLst>
      <p:ext uri="{BB962C8B-B14F-4D97-AF65-F5344CB8AC3E}">
        <p14:creationId xmlns:p14="http://schemas.microsoft.com/office/powerpoint/2010/main" val="66460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584" y="0"/>
            <a:ext cx="8229600" cy="1143000"/>
          </a:xfrm>
        </p:spPr>
        <p:txBody>
          <a:bodyPr/>
          <a:lstStyle/>
          <a:p>
            <a:r>
              <a:rPr lang="en-US" dirty="0" err="1" smtClean="0"/>
              <a:t>ssh</a:t>
            </a:r>
            <a:r>
              <a:rPr lang="en-US" dirty="0" smtClean="0"/>
              <a:t> </a:t>
            </a:r>
            <a:r>
              <a:rPr lang="en-US" dirty="0" smtClean="0"/>
              <a:t>with a public/private </a:t>
            </a:r>
            <a:r>
              <a:rPr lang="en-US" dirty="0" err="1" smtClean="0"/>
              <a:t>keypair</a:t>
            </a:r>
            <a:endParaRPr lang="en-US" dirty="0"/>
          </a:p>
        </p:txBody>
      </p:sp>
      <p:sp>
        <p:nvSpPr>
          <p:cNvPr id="3" name="Content Placeholder 2"/>
          <p:cNvSpPr>
            <a:spLocks noGrp="1"/>
          </p:cNvSpPr>
          <p:nvPr>
            <p:ph idx="1"/>
          </p:nvPr>
        </p:nvSpPr>
        <p:spPr>
          <a:xfrm>
            <a:off x="363624" y="1219200"/>
            <a:ext cx="8458200" cy="3559274"/>
          </a:xfrm>
        </p:spPr>
        <p:txBody>
          <a:bodyPr/>
          <a:lstStyle/>
          <a:p>
            <a:pPr marL="0" indent="0">
              <a:spcAft>
                <a:spcPts val="0"/>
              </a:spcAft>
              <a:buNone/>
            </a:pPr>
            <a:r>
              <a:rPr lang="en-US" dirty="0" smtClean="0"/>
              <a:t>Login to all </a:t>
            </a:r>
            <a:r>
              <a:rPr lang="en-US" dirty="0" smtClean="0"/>
              <a:t>compute </a:t>
            </a:r>
            <a:r>
              <a:rPr lang="en-US" dirty="0" smtClean="0"/>
              <a:t>resources using </a:t>
            </a:r>
          </a:p>
          <a:p>
            <a:pPr marL="0" indent="0" algn="ctr">
              <a:spcAft>
                <a:spcPts val="600"/>
              </a:spcAft>
              <a:buNone/>
            </a:pPr>
            <a:r>
              <a:rPr lang="en-US" i="1" dirty="0" err="1" smtClean="0"/>
              <a:t>ssh</a:t>
            </a:r>
            <a:r>
              <a:rPr lang="en-US" i="1" dirty="0" smtClean="0"/>
              <a:t> with a private key</a:t>
            </a:r>
          </a:p>
          <a:p>
            <a:pPr marL="0" indent="0">
              <a:spcAft>
                <a:spcPts val="600"/>
              </a:spcAft>
              <a:buFontTx/>
              <a:buNone/>
            </a:pPr>
            <a:r>
              <a:rPr lang="en-US" dirty="0"/>
              <a:t>There are several ways to offer your private key to </a:t>
            </a:r>
            <a:r>
              <a:rPr lang="en-US" dirty="0" err="1"/>
              <a:t>ssh</a:t>
            </a:r>
            <a:r>
              <a:rPr lang="en-US" dirty="0"/>
              <a:t>.  Today we will use </a:t>
            </a:r>
            <a:r>
              <a:rPr lang="en-US" dirty="0" smtClean="0"/>
              <a:t>a tool called an </a:t>
            </a:r>
            <a:r>
              <a:rPr lang="en-US" i="1" dirty="0" err="1"/>
              <a:t>ssh</a:t>
            </a:r>
            <a:r>
              <a:rPr lang="en-US" i="1" dirty="0"/>
              <a:t> agent</a:t>
            </a:r>
            <a:r>
              <a:rPr lang="en-US" dirty="0"/>
              <a:t>.</a:t>
            </a:r>
          </a:p>
          <a:p>
            <a:pPr marL="0" indent="0">
              <a:buFontTx/>
              <a:buNone/>
            </a:pPr>
            <a:r>
              <a:rPr lang="en-US" dirty="0" smtClean="0">
                <a:latin typeface="Courier New"/>
                <a:cs typeface="Courier New"/>
              </a:rPr>
              <a:t>  $ </a:t>
            </a:r>
            <a:r>
              <a:rPr lang="en-US" dirty="0" err="1" smtClean="0">
                <a:latin typeface="Courier New"/>
                <a:cs typeface="Courier New"/>
              </a:rPr>
              <a:t>ssh</a:t>
            </a:r>
            <a:r>
              <a:rPr lang="en-US" dirty="0">
                <a:latin typeface="Courier New"/>
                <a:cs typeface="Courier New"/>
              </a:rPr>
              <a:t>-add ~/.</a:t>
            </a:r>
            <a:r>
              <a:rPr lang="en-US" dirty="0" err="1">
                <a:latin typeface="Courier New"/>
                <a:cs typeface="Courier New"/>
              </a:rPr>
              <a:t>ssh</a:t>
            </a:r>
            <a:r>
              <a:rPr lang="en-US" dirty="0">
                <a:latin typeface="Courier New"/>
                <a:cs typeface="Courier New"/>
              </a:rPr>
              <a:t>/</a:t>
            </a:r>
            <a:r>
              <a:rPr lang="en-US" dirty="0" err="1">
                <a:latin typeface="Courier New"/>
                <a:cs typeface="Courier New"/>
              </a:rPr>
              <a:t>id_geni_ssh_rsa</a:t>
            </a:r>
            <a:endParaRPr lang="en-US" dirty="0">
              <a:latin typeface="Courier New"/>
              <a:cs typeface="Courier New"/>
            </a:endParaRPr>
          </a:p>
          <a:p>
            <a:pPr marL="0" indent="0">
              <a:buFontTx/>
              <a:buNone/>
            </a:pPr>
            <a:r>
              <a:rPr lang="en-US" dirty="0" smtClean="0">
                <a:latin typeface="Courier New"/>
                <a:cs typeface="Courier New"/>
              </a:rPr>
              <a:t>  $ </a:t>
            </a:r>
            <a:r>
              <a:rPr lang="en-US" dirty="0" err="1" smtClean="0">
                <a:latin typeface="Courier New"/>
                <a:cs typeface="Courier New"/>
              </a:rPr>
              <a:t>ssh</a:t>
            </a:r>
            <a:r>
              <a:rPr lang="en-US" dirty="0" smtClean="0">
                <a:latin typeface="Courier New"/>
                <a:cs typeface="Courier New"/>
              </a:rPr>
              <a:t> </a:t>
            </a:r>
            <a:r>
              <a:rPr lang="en-US" dirty="0" err="1" smtClean="0">
                <a:latin typeface="Courier New"/>
                <a:cs typeface="Courier New"/>
              </a:rPr>
              <a:t>username@hostname</a:t>
            </a:r>
            <a:r>
              <a:rPr lang="en-US" dirty="0" smtClean="0">
                <a:latin typeface="Courier New"/>
                <a:cs typeface="Courier New"/>
              </a:rPr>
              <a:t> -</a:t>
            </a:r>
            <a:r>
              <a:rPr lang="en-US" dirty="0">
                <a:latin typeface="Courier New"/>
                <a:cs typeface="Courier New"/>
              </a:rPr>
              <a:t>p 12345</a:t>
            </a:r>
          </a:p>
          <a:p>
            <a:pPr marL="0" indent="0">
              <a:buNone/>
            </a:pPr>
            <a:endParaRPr lang="en-US" i="1" dirty="0" smtClean="0"/>
          </a:p>
          <a:p>
            <a:pPr marL="0" indent="0">
              <a:buNone/>
            </a:pPr>
            <a:endParaRPr lang="en-US" i="1" dirty="0" smtClean="0"/>
          </a:p>
          <a:p>
            <a:pPr marL="0" indent="0">
              <a:buNone/>
            </a:pPr>
            <a:endParaRPr lang="en-US" dirty="0" smtClean="0"/>
          </a:p>
          <a:p>
            <a:pPr marL="0" indent="0">
              <a:buNone/>
            </a:pPr>
            <a:endParaRPr lang="en-US" dirty="0" smtClean="0"/>
          </a:p>
        </p:txBody>
      </p:sp>
      <p:sp>
        <p:nvSpPr>
          <p:cNvPr id="4" name="Rectangle 3"/>
          <p:cNvSpPr/>
          <p:nvPr/>
        </p:nvSpPr>
        <p:spPr>
          <a:xfrm>
            <a:off x="245648" y="4893420"/>
            <a:ext cx="8843987" cy="1591724"/>
          </a:xfrm>
          <a:prstGeom prst="rect">
            <a:avLst/>
          </a:prstGeom>
          <a:solidFill>
            <a:schemeClr val="bg1"/>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bwMode="auto">
          <a:xfrm>
            <a:off x="1666062" y="4929917"/>
            <a:ext cx="7464592"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buNone/>
            </a:pPr>
            <a:r>
              <a:rPr lang="en-US" dirty="0" smtClean="0"/>
              <a:t>You should </a:t>
            </a:r>
            <a:r>
              <a:rPr lang="en-US" i="1" dirty="0" smtClean="0"/>
              <a:t>never</a:t>
            </a:r>
            <a:r>
              <a:rPr lang="en-US" dirty="0" smtClean="0"/>
              <a:t> be prompted for a password to log into a </a:t>
            </a:r>
            <a:r>
              <a:rPr lang="en-US" dirty="0" smtClean="0"/>
              <a:t>compute </a:t>
            </a:r>
            <a:r>
              <a:rPr lang="en-US" dirty="0" smtClean="0"/>
              <a:t>node.</a:t>
            </a:r>
          </a:p>
          <a:p>
            <a:pPr marL="0" indent="0">
              <a:buNone/>
            </a:pPr>
            <a:endParaRPr lang="en-US" dirty="0" smtClean="0"/>
          </a:p>
          <a:p>
            <a:endParaRPr lang="en-US" dirty="0" smtClean="0"/>
          </a:p>
          <a:p>
            <a:endParaRPr lang="en-US" dirty="0"/>
          </a:p>
        </p:txBody>
      </p:sp>
      <p:pic>
        <p:nvPicPr>
          <p:cNvPr id="7" name="Picture 6" descr="Symbols-Tips-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34" y="5004262"/>
            <a:ext cx="1460500" cy="1384300"/>
          </a:xfrm>
          <a:prstGeom prst="rect">
            <a:avLst/>
          </a:prstGeom>
        </p:spPr>
      </p:pic>
      <p:sp>
        <p:nvSpPr>
          <p:cNvPr id="9" name="TextBox 8"/>
          <p:cNvSpPr txBox="1"/>
          <p:nvPr/>
        </p:nvSpPr>
        <p:spPr>
          <a:xfrm rot="20710077">
            <a:off x="7090872" y="4149469"/>
            <a:ext cx="2066341" cy="461665"/>
          </a:xfrm>
          <a:prstGeom prst="rect">
            <a:avLst/>
          </a:prstGeom>
          <a:noFill/>
        </p:spPr>
        <p:txBody>
          <a:bodyPr wrap="none" rtlCol="0">
            <a:spAutoFit/>
          </a:bodyPr>
          <a:lstStyle/>
          <a:p>
            <a:pPr algn="ctr"/>
            <a:r>
              <a:rPr lang="en-US" sz="2400" dirty="0" smtClean="0">
                <a:solidFill>
                  <a:srgbClr val="008000"/>
                </a:solidFill>
              </a:rPr>
              <a:t>No password!</a:t>
            </a:r>
            <a:endParaRPr lang="en-US" sz="2400" dirty="0">
              <a:solidFill>
                <a:srgbClr val="008000"/>
              </a:solidFill>
            </a:endParaRPr>
          </a:p>
        </p:txBody>
      </p:sp>
    </p:spTree>
    <p:extLst>
      <p:ext uri="{BB962C8B-B14F-4D97-AF65-F5344CB8AC3E}">
        <p14:creationId xmlns:p14="http://schemas.microsoft.com/office/powerpoint/2010/main" val="2271158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Expiration and renewal</a:t>
            </a:r>
            <a:endParaRPr lang="en-US" dirty="0"/>
          </a:p>
        </p:txBody>
      </p:sp>
      <p:sp>
        <p:nvSpPr>
          <p:cNvPr id="3" name="Content Placeholder 2"/>
          <p:cNvSpPr>
            <a:spLocks noGrp="1"/>
          </p:cNvSpPr>
          <p:nvPr>
            <p:ph idx="1"/>
          </p:nvPr>
        </p:nvSpPr>
        <p:spPr>
          <a:xfrm>
            <a:off x="457200" y="4072637"/>
            <a:ext cx="8458200" cy="1102097"/>
          </a:xfrm>
        </p:spPr>
        <p:txBody>
          <a:bodyPr/>
          <a:lstStyle/>
          <a:p>
            <a:pPr marL="0" indent="0" algn="ctr">
              <a:buNone/>
            </a:pPr>
            <a:r>
              <a:rPr lang="en-US" sz="2400" dirty="0" smtClean="0"/>
              <a:t>slice expiration time ≤ project expiration time</a:t>
            </a:r>
          </a:p>
          <a:p>
            <a:pPr marL="0" indent="0" algn="ctr">
              <a:buNone/>
            </a:pPr>
            <a:r>
              <a:rPr lang="en-US" sz="2400" dirty="0"/>
              <a:t>e</a:t>
            </a:r>
            <a:r>
              <a:rPr lang="en-US" sz="2400" dirty="0" smtClean="0"/>
              <a:t>ach resource expiration </a:t>
            </a:r>
            <a:r>
              <a:rPr lang="en-US" sz="2400" dirty="0"/>
              <a:t>time ≤ </a:t>
            </a:r>
            <a:r>
              <a:rPr lang="en-US" sz="2400" dirty="0" smtClean="0"/>
              <a:t>slice expiration time</a:t>
            </a:r>
          </a:p>
          <a:p>
            <a:pPr marL="0" indent="0" algn="ctr">
              <a:buNone/>
            </a:pPr>
            <a:r>
              <a:rPr lang="en-US" sz="2400" dirty="0"/>
              <a:t>e</a:t>
            </a:r>
            <a:r>
              <a:rPr lang="en-US" sz="2400" dirty="0" smtClean="0"/>
              <a:t>ach resource </a:t>
            </a:r>
            <a:r>
              <a:rPr lang="en-US" sz="2400" dirty="0"/>
              <a:t>expiration </a:t>
            </a:r>
            <a:r>
              <a:rPr lang="en-US" sz="2400" dirty="0" smtClean="0"/>
              <a:t>time </a:t>
            </a:r>
            <a:r>
              <a:rPr lang="en-US" sz="2400" dirty="0"/>
              <a:t>≤ </a:t>
            </a:r>
            <a:r>
              <a:rPr lang="en-US" sz="2400" dirty="0" smtClean="0"/>
              <a:t>aggregate’s max expiration </a:t>
            </a:r>
          </a:p>
          <a:p>
            <a:pPr marL="0" indent="0" algn="ctr">
              <a:buNone/>
            </a:pPr>
            <a:endParaRPr lang="en-US" dirty="0"/>
          </a:p>
          <a:p>
            <a:endParaRPr lang="en-US" dirty="0"/>
          </a:p>
        </p:txBody>
      </p:sp>
      <p:sp>
        <p:nvSpPr>
          <p:cNvPr id="4" name="Rounded Rectangle 3"/>
          <p:cNvSpPr/>
          <p:nvPr/>
        </p:nvSpPr>
        <p:spPr>
          <a:xfrm>
            <a:off x="737214" y="1141969"/>
            <a:ext cx="7846578" cy="620909"/>
          </a:xfrm>
          <a:prstGeom prst="round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ounded Rectangle 4"/>
          <p:cNvSpPr/>
          <p:nvPr/>
        </p:nvSpPr>
        <p:spPr>
          <a:xfrm>
            <a:off x="737214" y="1952303"/>
            <a:ext cx="6087484" cy="587622"/>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ounded Rectangle 5"/>
          <p:cNvSpPr/>
          <p:nvPr/>
        </p:nvSpPr>
        <p:spPr>
          <a:xfrm>
            <a:off x="737214" y="2749948"/>
            <a:ext cx="4269997" cy="216744"/>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190368" y="1222774"/>
            <a:ext cx="1210788" cy="461665"/>
          </a:xfrm>
          <a:prstGeom prst="rect">
            <a:avLst/>
          </a:prstGeom>
          <a:noFill/>
        </p:spPr>
        <p:txBody>
          <a:bodyPr wrap="none" rtlCol="0">
            <a:spAutoFit/>
          </a:bodyPr>
          <a:lstStyle/>
          <a:p>
            <a:r>
              <a:rPr lang="en-US" sz="2400" b="1" dirty="0" smtClean="0"/>
              <a:t>project</a:t>
            </a:r>
            <a:endParaRPr lang="en-US" sz="2400" b="1" dirty="0"/>
          </a:p>
        </p:txBody>
      </p:sp>
      <p:sp>
        <p:nvSpPr>
          <p:cNvPr id="8" name="TextBox 7"/>
          <p:cNvSpPr txBox="1"/>
          <p:nvPr/>
        </p:nvSpPr>
        <p:spPr>
          <a:xfrm>
            <a:off x="1190368" y="1991937"/>
            <a:ext cx="869198" cy="461665"/>
          </a:xfrm>
          <a:prstGeom prst="rect">
            <a:avLst/>
          </a:prstGeom>
          <a:noFill/>
        </p:spPr>
        <p:txBody>
          <a:bodyPr wrap="none" rtlCol="0">
            <a:spAutoFit/>
          </a:bodyPr>
          <a:lstStyle/>
          <a:p>
            <a:r>
              <a:rPr lang="en-US" sz="2400" b="1" dirty="0" smtClean="0"/>
              <a:t>slice</a:t>
            </a:r>
            <a:endParaRPr lang="en-US" sz="2400" b="1" dirty="0"/>
          </a:p>
        </p:txBody>
      </p:sp>
      <p:sp>
        <p:nvSpPr>
          <p:cNvPr id="9" name="TextBox 8"/>
          <p:cNvSpPr txBox="1"/>
          <p:nvPr/>
        </p:nvSpPr>
        <p:spPr>
          <a:xfrm>
            <a:off x="1190368" y="2584209"/>
            <a:ext cx="1484902" cy="461665"/>
          </a:xfrm>
          <a:prstGeom prst="rect">
            <a:avLst/>
          </a:prstGeom>
          <a:noFill/>
        </p:spPr>
        <p:txBody>
          <a:bodyPr wrap="none" rtlCol="0">
            <a:spAutoFit/>
          </a:bodyPr>
          <a:lstStyle/>
          <a:p>
            <a:r>
              <a:rPr lang="en-US" sz="2400" b="1" dirty="0" smtClean="0"/>
              <a:t>resource</a:t>
            </a:r>
            <a:endParaRPr lang="en-US" sz="2400" b="1" dirty="0"/>
          </a:p>
        </p:txBody>
      </p:sp>
      <p:cxnSp>
        <p:nvCxnSpPr>
          <p:cNvPr id="11" name="Straight Connector 10"/>
          <p:cNvCxnSpPr/>
          <p:nvPr/>
        </p:nvCxnSpPr>
        <p:spPr>
          <a:xfrm>
            <a:off x="678822" y="1200361"/>
            <a:ext cx="0" cy="2784699"/>
          </a:xfrm>
          <a:prstGeom prst="line">
            <a:avLst/>
          </a:prstGeom>
          <a:ln w="57150" cmpd="sng">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648603" y="1200361"/>
            <a:ext cx="0" cy="2784699"/>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932423" y="1994731"/>
            <a:ext cx="0" cy="1990329"/>
          </a:xfrm>
          <a:prstGeom prst="line">
            <a:avLst/>
          </a:prstGeom>
          <a:ln w="57150" cmpd="sng">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14055" y="2808339"/>
            <a:ext cx="0" cy="1176721"/>
          </a:xfrm>
          <a:prstGeom prst="line">
            <a:avLst/>
          </a:prstGeom>
          <a:ln w="57150" cmpd="sng">
            <a:solidFill>
              <a:srgbClr val="FF6600"/>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899394" y="3141716"/>
            <a:ext cx="1749209" cy="923330"/>
          </a:xfrm>
          <a:prstGeom prst="rect">
            <a:avLst/>
          </a:prstGeom>
          <a:noFill/>
        </p:spPr>
        <p:txBody>
          <a:bodyPr wrap="none" rtlCol="0">
            <a:spAutoFit/>
          </a:bodyPr>
          <a:lstStyle/>
          <a:p>
            <a:pPr algn="r"/>
            <a:r>
              <a:rPr lang="en-US" dirty="0" smtClean="0"/>
              <a:t>(optional)</a:t>
            </a:r>
          </a:p>
          <a:p>
            <a:pPr algn="r"/>
            <a:r>
              <a:rPr lang="en-US" dirty="0" smtClean="0"/>
              <a:t>project </a:t>
            </a:r>
          </a:p>
          <a:p>
            <a:pPr algn="r"/>
            <a:r>
              <a:rPr lang="en-US" dirty="0" smtClean="0"/>
              <a:t>expiration time</a:t>
            </a:r>
            <a:endParaRPr lang="en-US" dirty="0"/>
          </a:p>
        </p:txBody>
      </p:sp>
      <p:sp>
        <p:nvSpPr>
          <p:cNvPr id="18" name="TextBox 17"/>
          <p:cNvSpPr txBox="1"/>
          <p:nvPr/>
        </p:nvSpPr>
        <p:spPr>
          <a:xfrm>
            <a:off x="5246670" y="3418715"/>
            <a:ext cx="1685753" cy="646331"/>
          </a:xfrm>
          <a:prstGeom prst="rect">
            <a:avLst/>
          </a:prstGeom>
          <a:noFill/>
        </p:spPr>
        <p:txBody>
          <a:bodyPr wrap="none" rtlCol="0">
            <a:spAutoFit/>
          </a:bodyPr>
          <a:lstStyle/>
          <a:p>
            <a:pPr algn="r"/>
            <a:r>
              <a:rPr lang="en-US" dirty="0"/>
              <a:t>s</a:t>
            </a:r>
            <a:r>
              <a:rPr lang="en-US" dirty="0" smtClean="0"/>
              <a:t>lice </a:t>
            </a:r>
          </a:p>
          <a:p>
            <a:pPr algn="r"/>
            <a:r>
              <a:rPr lang="en-US" dirty="0" smtClean="0"/>
              <a:t>expiration time</a:t>
            </a:r>
            <a:endParaRPr lang="en-US" dirty="0"/>
          </a:p>
        </p:txBody>
      </p:sp>
      <p:sp>
        <p:nvSpPr>
          <p:cNvPr id="19" name="TextBox 18"/>
          <p:cNvSpPr txBox="1"/>
          <p:nvPr/>
        </p:nvSpPr>
        <p:spPr>
          <a:xfrm>
            <a:off x="3423272" y="3418715"/>
            <a:ext cx="1685753" cy="646331"/>
          </a:xfrm>
          <a:prstGeom prst="rect">
            <a:avLst/>
          </a:prstGeom>
          <a:noFill/>
        </p:spPr>
        <p:txBody>
          <a:bodyPr wrap="none" rtlCol="0">
            <a:spAutoFit/>
          </a:bodyPr>
          <a:lstStyle/>
          <a:p>
            <a:pPr algn="r"/>
            <a:r>
              <a:rPr lang="en-US" dirty="0" smtClean="0"/>
              <a:t>resource </a:t>
            </a:r>
          </a:p>
          <a:p>
            <a:pPr algn="r"/>
            <a:r>
              <a:rPr lang="en-US" dirty="0" smtClean="0"/>
              <a:t>expiration time</a:t>
            </a:r>
            <a:endParaRPr lang="en-US" dirty="0"/>
          </a:p>
        </p:txBody>
      </p:sp>
      <p:sp>
        <p:nvSpPr>
          <p:cNvPr id="24" name="TextBox 23"/>
          <p:cNvSpPr txBox="1"/>
          <p:nvPr/>
        </p:nvSpPr>
        <p:spPr>
          <a:xfrm>
            <a:off x="737214" y="3695714"/>
            <a:ext cx="620683" cy="369332"/>
          </a:xfrm>
          <a:prstGeom prst="rect">
            <a:avLst/>
          </a:prstGeom>
          <a:noFill/>
        </p:spPr>
        <p:txBody>
          <a:bodyPr wrap="none" rtlCol="0">
            <a:spAutoFit/>
          </a:bodyPr>
          <a:lstStyle/>
          <a:p>
            <a:pPr algn="r"/>
            <a:r>
              <a:rPr lang="en-US" dirty="0" smtClean="0"/>
              <a:t>now</a:t>
            </a:r>
            <a:endParaRPr lang="en-US" dirty="0"/>
          </a:p>
        </p:txBody>
      </p:sp>
      <p:sp>
        <p:nvSpPr>
          <p:cNvPr id="25" name="Content Placeholder 2"/>
          <p:cNvSpPr txBox="1">
            <a:spLocks/>
          </p:cNvSpPr>
          <p:nvPr/>
        </p:nvSpPr>
        <p:spPr bwMode="auto">
          <a:xfrm>
            <a:off x="277368" y="5466682"/>
            <a:ext cx="8790433" cy="970733"/>
          </a:xfrm>
          <a:prstGeom prst="rect">
            <a:avLst/>
          </a:prstGeom>
          <a:solidFill>
            <a:srgbClr val="FF6600"/>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lgn="ctr">
              <a:buFontTx/>
              <a:buNone/>
            </a:pPr>
            <a:r>
              <a:rPr lang="en-US" sz="2400" dirty="0" smtClean="0"/>
              <a:t>In general, to extend the lifetime of your resource reservation, you must renew the </a:t>
            </a:r>
            <a:r>
              <a:rPr lang="en-US" sz="2400" b="1" dirty="0" smtClean="0"/>
              <a:t>slice</a:t>
            </a:r>
            <a:r>
              <a:rPr lang="en-US" sz="2400" dirty="0" smtClean="0"/>
              <a:t> and </a:t>
            </a:r>
            <a:r>
              <a:rPr lang="en-US" sz="2400" b="1" dirty="0" smtClean="0"/>
              <a:t>all</a:t>
            </a:r>
            <a:r>
              <a:rPr lang="en-US" sz="2400" dirty="0" smtClean="0"/>
              <a:t> </a:t>
            </a:r>
            <a:r>
              <a:rPr lang="en-US" sz="2400" b="1" dirty="0" smtClean="0"/>
              <a:t>resources</a:t>
            </a:r>
          </a:p>
          <a:p>
            <a:endParaRPr lang="en-US" dirty="0"/>
          </a:p>
        </p:txBody>
      </p:sp>
      <p:sp>
        <p:nvSpPr>
          <p:cNvPr id="26" name="Rounded Rectangle 25"/>
          <p:cNvSpPr/>
          <p:nvPr/>
        </p:nvSpPr>
        <p:spPr>
          <a:xfrm>
            <a:off x="737214" y="3037543"/>
            <a:ext cx="3167827" cy="195252"/>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p:cNvSpPr txBox="1"/>
          <p:nvPr/>
        </p:nvSpPr>
        <p:spPr>
          <a:xfrm>
            <a:off x="1190368" y="2871804"/>
            <a:ext cx="1484902" cy="461665"/>
          </a:xfrm>
          <a:prstGeom prst="rect">
            <a:avLst/>
          </a:prstGeom>
          <a:noFill/>
        </p:spPr>
        <p:txBody>
          <a:bodyPr wrap="none" rtlCol="0">
            <a:spAutoFit/>
          </a:bodyPr>
          <a:lstStyle/>
          <a:p>
            <a:r>
              <a:rPr lang="en-US" sz="2400" b="1" dirty="0" smtClean="0"/>
              <a:t>resource</a:t>
            </a:r>
            <a:endParaRPr lang="en-US" sz="2400" b="1" dirty="0"/>
          </a:p>
        </p:txBody>
      </p:sp>
      <p:sp>
        <p:nvSpPr>
          <p:cNvPr id="28" name="Rounded Rectangle 27"/>
          <p:cNvSpPr/>
          <p:nvPr/>
        </p:nvSpPr>
        <p:spPr>
          <a:xfrm>
            <a:off x="737214" y="3303645"/>
            <a:ext cx="3664169" cy="221601"/>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1190368" y="3159804"/>
            <a:ext cx="1717560" cy="461665"/>
          </a:xfrm>
          <a:prstGeom prst="rect">
            <a:avLst/>
          </a:prstGeom>
          <a:noFill/>
        </p:spPr>
        <p:txBody>
          <a:bodyPr wrap="square" rtlCol="0">
            <a:spAutoFit/>
          </a:bodyPr>
          <a:lstStyle/>
          <a:p>
            <a:r>
              <a:rPr lang="en-US" sz="2400" b="1" dirty="0" smtClean="0"/>
              <a:t>resource</a:t>
            </a:r>
            <a:endParaRPr lang="en-US" sz="2400" b="1" dirty="0"/>
          </a:p>
        </p:txBody>
      </p:sp>
    </p:spTree>
    <p:extLst>
      <p:ext uri="{BB962C8B-B14F-4D97-AF65-F5344CB8AC3E}">
        <p14:creationId xmlns:p14="http://schemas.microsoft.com/office/powerpoint/2010/main" val="11014423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Resource</a:t>
            </a:r>
            <a:endParaRPr lang="en-US" dirty="0"/>
          </a:p>
        </p:txBody>
      </p:sp>
      <p:sp>
        <p:nvSpPr>
          <p:cNvPr id="3" name="Content Placeholder 2"/>
          <p:cNvSpPr>
            <a:spLocks noGrp="1"/>
          </p:cNvSpPr>
          <p:nvPr>
            <p:ph idx="1"/>
          </p:nvPr>
        </p:nvSpPr>
        <p:spPr>
          <a:xfrm>
            <a:off x="457199" y="1219200"/>
            <a:ext cx="5869992" cy="5181600"/>
          </a:xfrm>
        </p:spPr>
        <p:txBody>
          <a:bodyPr/>
          <a:lstStyle/>
          <a:p>
            <a:pPr marL="0" indent="0">
              <a:buNone/>
            </a:pPr>
            <a:endParaRPr lang="en-US" dirty="0" smtClean="0"/>
          </a:p>
          <a:p>
            <a:pPr marL="0" indent="0">
              <a:buNone/>
            </a:pPr>
            <a:r>
              <a:rPr lang="en-US" dirty="0" smtClean="0"/>
              <a:t>A </a:t>
            </a:r>
            <a:r>
              <a:rPr lang="en-US" sz="3200" b="1" dirty="0" smtClean="0"/>
              <a:t>resource</a:t>
            </a:r>
            <a:r>
              <a:rPr lang="en-US" sz="3200" dirty="0" smtClean="0"/>
              <a:t> </a:t>
            </a:r>
            <a:r>
              <a:rPr lang="en-US" dirty="0" smtClean="0"/>
              <a:t>is a piece of infrastructure</a:t>
            </a:r>
          </a:p>
          <a:p>
            <a:pPr marL="0" indent="0">
              <a:buNone/>
            </a:pPr>
            <a:endParaRPr lang="en-US" dirty="0"/>
          </a:p>
          <a:p>
            <a:pPr marL="0" indent="0">
              <a:buNone/>
            </a:pPr>
            <a:r>
              <a:rPr lang="en-US" sz="2000" dirty="0" smtClean="0"/>
              <a:t>A resource can be real or virtual.</a:t>
            </a:r>
            <a:endParaRPr lang="en-US" sz="2000" b="1" dirty="0" smtClean="0"/>
          </a:p>
          <a:p>
            <a:pPr marL="0" indent="0">
              <a:spcBef>
                <a:spcPts val="1680"/>
              </a:spcBef>
              <a:buNone/>
            </a:pPr>
            <a:r>
              <a:rPr lang="en-US" sz="2000" b="1" dirty="0" smtClean="0"/>
              <a:t>Resource specifications </a:t>
            </a:r>
            <a:r>
              <a:rPr lang="en-US" sz="2000" dirty="0" smtClean="0"/>
              <a:t>(aka. </a:t>
            </a:r>
            <a:r>
              <a:rPr lang="en-US" sz="2000" b="1" dirty="0" err="1" smtClean="0"/>
              <a:t>RSpecs</a:t>
            </a:r>
            <a:r>
              <a:rPr lang="en-US" sz="2000" dirty="0" smtClean="0"/>
              <a:t>)</a:t>
            </a:r>
            <a:r>
              <a:rPr lang="en-US" sz="2000" b="1" dirty="0" smtClean="0"/>
              <a:t> </a:t>
            </a:r>
            <a:r>
              <a:rPr lang="en-US" sz="2000" dirty="0" smtClean="0"/>
              <a:t>are used to describe and request resources. </a:t>
            </a:r>
          </a:p>
          <a:p>
            <a:pPr marL="0" indent="0">
              <a:spcBef>
                <a:spcPts val="1680"/>
              </a:spcBef>
              <a:buNone/>
            </a:pPr>
            <a:r>
              <a:rPr lang="en-US" sz="2000" dirty="0" smtClean="0"/>
              <a:t>Examples:</a:t>
            </a:r>
          </a:p>
          <a:p>
            <a:pPr>
              <a:spcBef>
                <a:spcPts val="600"/>
              </a:spcBef>
            </a:pPr>
            <a:r>
              <a:rPr lang="en-US" sz="2000" dirty="0"/>
              <a:t>Compute: computer </a:t>
            </a:r>
            <a:r>
              <a:rPr lang="en-US" sz="2000" dirty="0" err="1"/>
              <a:t>vs</a:t>
            </a:r>
            <a:r>
              <a:rPr lang="en-US" sz="2000" dirty="0"/>
              <a:t> virtual machine (VM)</a:t>
            </a:r>
          </a:p>
          <a:p>
            <a:pPr>
              <a:spcBef>
                <a:spcPts val="600"/>
              </a:spcBef>
            </a:pPr>
            <a:r>
              <a:rPr lang="en-US" sz="2000" dirty="0" err="1"/>
              <a:t>Wireline</a:t>
            </a:r>
            <a:r>
              <a:rPr lang="en-US" sz="2000" dirty="0"/>
              <a:t> Network: </a:t>
            </a:r>
            <a:r>
              <a:rPr lang="en-US" sz="2000" dirty="0" smtClean="0"/>
              <a:t>VLAN </a:t>
            </a:r>
            <a:r>
              <a:rPr lang="en-US" sz="2000" dirty="0"/>
              <a:t>or </a:t>
            </a:r>
            <a:r>
              <a:rPr lang="en-US" sz="2000" dirty="0" err="1" smtClean="0"/>
              <a:t>OpenFlow</a:t>
            </a:r>
            <a:endParaRPr lang="en-US" sz="2000" dirty="0" smtClean="0"/>
          </a:p>
          <a:p>
            <a:pPr>
              <a:spcBef>
                <a:spcPts val="600"/>
              </a:spcBef>
            </a:pPr>
            <a:r>
              <a:rPr lang="en-US" sz="2000" dirty="0" smtClean="0"/>
              <a:t>Wireless</a:t>
            </a:r>
            <a:r>
              <a:rPr lang="en-US" sz="2000" dirty="0"/>
              <a:t>: </a:t>
            </a:r>
            <a:r>
              <a:rPr lang="en-US" sz="2000" dirty="0" err="1"/>
              <a:t>WiMAX</a:t>
            </a:r>
            <a:r>
              <a:rPr lang="en-US" sz="2000" dirty="0"/>
              <a:t> </a:t>
            </a:r>
          </a:p>
          <a:p>
            <a:pPr marL="0" indent="0">
              <a:spcBef>
                <a:spcPts val="1680"/>
              </a:spcBef>
              <a:buNone/>
            </a:pPr>
            <a:endParaRPr lang="en-US" sz="2000" dirty="0" smtClean="0"/>
          </a:p>
        </p:txBody>
      </p:sp>
      <p:pic>
        <p:nvPicPr>
          <p:cNvPr id="10" name="Picture 9"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054718" y="1959716"/>
            <a:ext cx="1984861" cy="1701075"/>
          </a:xfrm>
          <a:prstGeom prst="rect">
            <a:avLst/>
          </a:prstGeom>
        </p:spPr>
      </p:pic>
      <p:pic>
        <p:nvPicPr>
          <p:cNvPr id="11" name="Picture 10"/>
          <p:cNvPicPr>
            <a:picLocks noChangeAspect="1"/>
          </p:cNvPicPr>
          <p:nvPr/>
        </p:nvPicPr>
        <p:blipFill>
          <a:blip r:embed="rId4"/>
          <a:stretch>
            <a:fillRect/>
          </a:stretch>
        </p:blipFill>
        <p:spPr>
          <a:xfrm>
            <a:off x="5728100" y="1335509"/>
            <a:ext cx="1725365" cy="1725365"/>
          </a:xfrm>
          <a:prstGeom prst="rect">
            <a:avLst/>
          </a:prstGeom>
        </p:spPr>
      </p:pic>
      <p:pic>
        <p:nvPicPr>
          <p:cNvPr id="15" name="Picture 23" descr="GENI rack"/>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648784" y="3660791"/>
            <a:ext cx="2362200" cy="2362200"/>
          </a:xfrm>
          <a:prstGeom prst="rect">
            <a:avLst/>
          </a:prstGeom>
          <a:noFill/>
          <a:ln w="9525">
            <a:noFill/>
            <a:miter lim="800000"/>
            <a:headEnd/>
            <a:tailEnd/>
          </a:ln>
        </p:spPr>
      </p:pic>
    </p:spTree>
    <p:extLst>
      <p:ext uri="{BB962C8B-B14F-4D97-AF65-F5344CB8AC3E}">
        <p14:creationId xmlns:p14="http://schemas.microsoft.com/office/powerpoint/2010/main" val="3134505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Slice</a:t>
            </a:r>
            <a:endParaRPr lang="en-US" dirty="0"/>
          </a:p>
        </p:txBody>
      </p:sp>
      <p:sp>
        <p:nvSpPr>
          <p:cNvPr id="3" name="Content Placeholder 2"/>
          <p:cNvSpPr>
            <a:spLocks noGrp="1"/>
          </p:cNvSpPr>
          <p:nvPr>
            <p:ph idx="1"/>
          </p:nvPr>
        </p:nvSpPr>
        <p:spPr>
          <a:xfrm>
            <a:off x="431797" y="1710266"/>
            <a:ext cx="5892803" cy="965863"/>
          </a:xfrm>
        </p:spPr>
        <p:txBody>
          <a:bodyPr/>
          <a:lstStyle/>
          <a:p>
            <a:pPr marL="0" indent="0">
              <a:buNone/>
            </a:pPr>
            <a:r>
              <a:rPr lang="en-US" dirty="0" smtClean="0"/>
              <a:t>A </a:t>
            </a:r>
            <a:r>
              <a:rPr lang="en-US" sz="3200" b="1" dirty="0" smtClean="0"/>
              <a:t>slice</a:t>
            </a:r>
            <a:r>
              <a:rPr lang="en-US" sz="3200" dirty="0" smtClean="0"/>
              <a:t> </a:t>
            </a:r>
            <a:r>
              <a:rPr lang="en-US" dirty="0" smtClean="0"/>
              <a:t>is a </a:t>
            </a:r>
            <a:r>
              <a:rPr lang="en-US" i="1" dirty="0" smtClean="0"/>
              <a:t>container</a:t>
            </a:r>
            <a:r>
              <a:rPr lang="en-US" dirty="0" smtClean="0"/>
              <a:t> of resources used in an </a:t>
            </a:r>
            <a:r>
              <a:rPr lang="en-US" i="1" dirty="0" smtClean="0"/>
              <a:t>experiment</a:t>
            </a:r>
            <a:r>
              <a:rPr lang="en-US" dirty="0" smtClean="0"/>
              <a:t>.</a:t>
            </a:r>
          </a:p>
        </p:txBody>
      </p:sp>
      <p:sp>
        <p:nvSpPr>
          <p:cNvPr id="13" name="Parallelogram 12"/>
          <p:cNvSpPr/>
          <p:nvPr/>
        </p:nvSpPr>
        <p:spPr>
          <a:xfrm rot="365662" flipH="1">
            <a:off x="6065230" y="4051180"/>
            <a:ext cx="2528971" cy="878415"/>
          </a:xfrm>
          <a:prstGeom prst="parallelogram">
            <a:avLst>
              <a:gd name="adj" fmla="val 11962"/>
            </a:avLst>
          </a:prstGeom>
          <a:gradFill flip="none" rotWithShape="1">
            <a:gsLst>
              <a:gs pos="0">
                <a:schemeClr val="bg2"/>
              </a:gs>
              <a:gs pos="100000">
                <a:srgbClr val="FFFFFF"/>
              </a:gs>
            </a:gsLst>
            <a:lin ang="558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Content Placeholder 2"/>
          <p:cNvSpPr txBox="1">
            <a:spLocks/>
          </p:cNvSpPr>
          <p:nvPr/>
        </p:nvSpPr>
        <p:spPr bwMode="auto">
          <a:xfrm>
            <a:off x="479313" y="3422369"/>
            <a:ext cx="6381879" cy="31918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spcBef>
                <a:spcPts val="0"/>
              </a:spcBef>
              <a:buFontTx/>
              <a:buNone/>
            </a:pPr>
            <a:r>
              <a:rPr lang="en-US" sz="2400" dirty="0" smtClean="0"/>
              <a:t>A slice can contain resources from one or more aggregates</a:t>
            </a:r>
          </a:p>
          <a:p>
            <a:pPr marL="0" indent="0">
              <a:spcBef>
                <a:spcPts val="1800"/>
              </a:spcBef>
              <a:buFontTx/>
              <a:buNone/>
            </a:pPr>
            <a:r>
              <a:rPr lang="en-US" sz="2400" dirty="0" smtClean="0"/>
              <a:t>A slice is in a single project </a:t>
            </a:r>
            <a:endParaRPr lang="en-US" sz="2400" dirty="0"/>
          </a:p>
          <a:p>
            <a:pPr marL="0" indent="0">
              <a:spcBef>
                <a:spcPts val="1800"/>
              </a:spcBef>
              <a:buFontTx/>
              <a:buNone/>
            </a:pPr>
            <a:r>
              <a:rPr lang="en-US" sz="2400" dirty="0" smtClean="0"/>
              <a:t>A slice has an </a:t>
            </a:r>
            <a:r>
              <a:rPr lang="en-US" sz="2400" b="1" i="1" dirty="0" smtClean="0"/>
              <a:t>expiration</a:t>
            </a:r>
            <a:endParaRPr lang="en-US" sz="2400" dirty="0" smtClean="0"/>
          </a:p>
          <a:p>
            <a:pPr marL="0" indent="0">
              <a:spcBef>
                <a:spcPts val="1800"/>
              </a:spcBef>
              <a:buFontTx/>
              <a:buNone/>
            </a:pPr>
            <a:r>
              <a:rPr lang="en-US" sz="2400" dirty="0" smtClean="0"/>
              <a:t>Slice names are </a:t>
            </a:r>
            <a:r>
              <a:rPr lang="en-US" sz="2400" b="1" i="1" dirty="0" smtClean="0"/>
              <a:t>public</a:t>
            </a:r>
            <a:r>
              <a:rPr lang="en-US" sz="2400" dirty="0" smtClean="0"/>
              <a:t>, </a:t>
            </a:r>
            <a:r>
              <a:rPr lang="en-US" sz="2400" b="1" i="1" dirty="0" smtClean="0"/>
              <a:t>reusable</a:t>
            </a:r>
            <a:r>
              <a:rPr lang="en-US" sz="2400" dirty="0" smtClean="0"/>
              <a:t> and </a:t>
            </a:r>
            <a:r>
              <a:rPr lang="en-US" sz="2400" b="1" i="1" dirty="0" smtClean="0"/>
              <a:t>unique </a:t>
            </a:r>
            <a:r>
              <a:rPr lang="en-US" sz="2400" i="1" dirty="0" smtClean="0"/>
              <a:t>(within a project)</a:t>
            </a:r>
            <a:endParaRPr lang="en-US" strike="sngStrike" dirty="0"/>
          </a:p>
        </p:txBody>
      </p:sp>
      <p:pic>
        <p:nvPicPr>
          <p:cNvPr id="51" name="Picture 50"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79605" flipH="1">
            <a:off x="7333401" y="2127083"/>
            <a:ext cx="858397" cy="735667"/>
          </a:xfrm>
          <a:prstGeom prst="rect">
            <a:avLst/>
          </a:prstGeom>
        </p:spPr>
      </p:pic>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20395">
            <a:off x="6478869" y="2846416"/>
            <a:ext cx="858397" cy="735667"/>
          </a:xfrm>
          <a:prstGeom prst="rect">
            <a:avLst/>
          </a:prstGeom>
        </p:spPr>
      </p:pic>
      <p:pic>
        <p:nvPicPr>
          <p:cNvPr id="27" name="Picture 26"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5709" flipH="1">
            <a:off x="7509457" y="3935020"/>
            <a:ext cx="858397" cy="735667"/>
          </a:xfrm>
          <a:prstGeom prst="rect">
            <a:avLst/>
          </a:prstGeom>
        </p:spPr>
      </p:pic>
      <p:sp>
        <p:nvSpPr>
          <p:cNvPr id="12" name="Parallelogram 11"/>
          <p:cNvSpPr/>
          <p:nvPr/>
        </p:nvSpPr>
        <p:spPr>
          <a:xfrm rot="19861250">
            <a:off x="7712396" y="4409715"/>
            <a:ext cx="1113599" cy="884211"/>
          </a:xfrm>
          <a:prstGeom prst="parallelogram">
            <a:avLst>
              <a:gd name="adj" fmla="val 55268"/>
            </a:avLst>
          </a:prstGeom>
          <a:gradFill flip="none" rotWithShape="1">
            <a:gsLst>
              <a:gs pos="0">
                <a:srgbClr val="FF6600"/>
              </a:gs>
              <a:gs pos="100000">
                <a:srgbClr val="FFFFFF"/>
              </a:gs>
            </a:gsLst>
            <a:lin ang="612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28"/>
          <p:cNvPicPr>
            <a:picLocks noChangeAspect="1"/>
          </p:cNvPicPr>
          <p:nvPr/>
        </p:nvPicPr>
        <p:blipFill>
          <a:blip r:embed="rId4"/>
          <a:stretch>
            <a:fillRect/>
          </a:stretch>
        </p:blipFill>
        <p:spPr>
          <a:xfrm rot="20687757">
            <a:off x="6843868" y="3855078"/>
            <a:ext cx="710686" cy="710686"/>
          </a:xfrm>
          <a:prstGeom prst="rect">
            <a:avLst/>
          </a:prstGeom>
        </p:spPr>
      </p:pic>
      <p:sp>
        <p:nvSpPr>
          <p:cNvPr id="11" name="Parallelogram 10"/>
          <p:cNvSpPr/>
          <p:nvPr/>
        </p:nvSpPr>
        <p:spPr>
          <a:xfrm rot="998658" flipH="1">
            <a:off x="5914992" y="4222447"/>
            <a:ext cx="2270410" cy="977940"/>
          </a:xfrm>
          <a:prstGeom prst="parallelogram">
            <a:avLst>
              <a:gd name="adj" fmla="val 29508"/>
            </a:avLst>
          </a:prstGeom>
          <a:gradFill flip="none" rotWithShape="1">
            <a:gsLst>
              <a:gs pos="0">
                <a:srgbClr val="FF6600"/>
              </a:gs>
              <a:gs pos="100000">
                <a:srgbClr val="FFFFFF"/>
              </a:gs>
            </a:gsLst>
            <a:lin ang="612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p:cNvPicPr>
            <a:picLocks noChangeAspect="1"/>
          </p:cNvPicPr>
          <p:nvPr/>
        </p:nvPicPr>
        <p:blipFill>
          <a:blip r:embed="rId4"/>
          <a:stretch>
            <a:fillRect/>
          </a:stretch>
        </p:blipFill>
        <p:spPr>
          <a:xfrm rot="1392268">
            <a:off x="7568925" y="3076470"/>
            <a:ext cx="689199" cy="689199"/>
          </a:xfrm>
          <a:prstGeom prst="rect">
            <a:avLst/>
          </a:prstGeom>
        </p:spPr>
      </p:pic>
      <p:pic>
        <p:nvPicPr>
          <p:cNvPr id="36" name="Picture 35"/>
          <p:cNvPicPr>
            <a:picLocks noChangeAspect="1"/>
          </p:cNvPicPr>
          <p:nvPr/>
        </p:nvPicPr>
        <p:blipFill>
          <a:blip r:embed="rId4"/>
          <a:stretch>
            <a:fillRect/>
          </a:stretch>
        </p:blipFill>
        <p:spPr>
          <a:xfrm rot="20687757">
            <a:off x="6839981" y="1694433"/>
            <a:ext cx="653657" cy="653657"/>
          </a:xfrm>
          <a:prstGeom prst="rect">
            <a:avLst/>
          </a:prstGeom>
        </p:spPr>
      </p:pic>
    </p:spTree>
    <p:extLst>
      <p:ext uri="{BB962C8B-B14F-4D97-AF65-F5344CB8AC3E}">
        <p14:creationId xmlns:p14="http://schemas.microsoft.com/office/powerpoint/2010/main" val="1916109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ounded Rectangle 84"/>
          <p:cNvSpPr/>
          <p:nvPr/>
        </p:nvSpPr>
        <p:spPr>
          <a:xfrm>
            <a:off x="285651" y="1006690"/>
            <a:ext cx="8772985" cy="5489114"/>
          </a:xfrm>
          <a:prstGeom prst="roundRect">
            <a:avLst/>
          </a:prstGeom>
          <a:solidFill>
            <a:srgbClr val="FF66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ounded Rectangle 48"/>
          <p:cNvSpPr/>
          <p:nvPr/>
        </p:nvSpPr>
        <p:spPr>
          <a:xfrm>
            <a:off x="559389" y="3098211"/>
            <a:ext cx="8330423" cy="3159706"/>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1" name="Rounded Rectangle 80"/>
          <p:cNvSpPr/>
          <p:nvPr/>
        </p:nvSpPr>
        <p:spPr>
          <a:xfrm>
            <a:off x="808228" y="3859361"/>
            <a:ext cx="7885050" cy="2116550"/>
          </a:xfrm>
          <a:prstGeom prst="roundRect">
            <a:avLst/>
          </a:prstGeom>
          <a:solidFill>
            <a:srgbClr val="FF6600">
              <a:alpha val="50000"/>
            </a:srgbClr>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flipH="1">
            <a:off x="6170512" y="1169825"/>
            <a:ext cx="1541708" cy="1901790"/>
            <a:chOff x="595822" y="1189038"/>
            <a:chExt cx="2449557" cy="3021677"/>
          </a:xfrm>
        </p:grpSpPr>
        <p:pic>
          <p:nvPicPr>
            <p:cNvPr id="66562"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34678" y="1189038"/>
              <a:ext cx="17478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606" name="Text Box 47"/>
            <p:cNvSpPr txBox="1">
              <a:spLocks noChangeArrowheads="1"/>
            </p:cNvSpPr>
            <p:nvPr/>
          </p:nvSpPr>
          <p:spPr bwMode="auto">
            <a:xfrm>
              <a:off x="595822" y="3281588"/>
              <a:ext cx="2449557" cy="92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Experimenter</a:t>
              </a:r>
            </a:p>
            <a:p>
              <a:pPr algn="ctr" eaLnBrk="1" hangingPunct="1"/>
              <a:r>
                <a:rPr lang="en-US" sz="1600" b="1" dirty="0" smtClean="0">
                  <a:ea typeface="ＭＳ Ｐゴシック" charset="0"/>
                  <a:cs typeface="ＭＳ Ｐゴシック" charset="0"/>
                </a:rPr>
                <a:t>(aka Student)</a:t>
              </a:r>
              <a:endParaRPr lang="en-US" sz="1600" dirty="0">
                <a:ea typeface="ＭＳ Ｐゴシック" charset="0"/>
                <a:cs typeface="ＭＳ Ｐゴシック" charset="0"/>
              </a:endParaRPr>
            </a:p>
          </p:txBody>
        </p:sp>
      </p:grpSp>
      <p:sp>
        <p:nvSpPr>
          <p:cNvPr id="66607" name="Rectangle 48"/>
          <p:cNvSpPr>
            <a:spLocks noGrp="1" noChangeArrowheads="1"/>
          </p:cNvSpPr>
          <p:nvPr>
            <p:ph type="title" idx="4294967295"/>
          </p:nvPr>
        </p:nvSpPr>
        <p:spPr>
          <a:xfrm>
            <a:off x="1447800" y="152400"/>
            <a:ext cx="7620000" cy="715963"/>
          </a:xfrm>
        </p:spPr>
        <p:txBody>
          <a:bodyPr/>
          <a:lstStyle/>
          <a:p>
            <a:r>
              <a:rPr lang="en-US" sz="4000" dirty="0" smtClean="0">
                <a:latin typeface="Arial" charset="0"/>
                <a:ea typeface="ＭＳ Ｐゴシック" charset="0"/>
                <a:cs typeface="ＭＳ Ｐゴシック" charset="0"/>
              </a:rPr>
              <a:t>Putting it all together</a:t>
            </a:r>
            <a:endParaRPr lang="en-US" sz="3600" dirty="0">
              <a:latin typeface="Arial" charset="0"/>
              <a:ea typeface="ＭＳ Ｐゴシック" charset="0"/>
              <a:cs typeface="ＭＳ Ｐゴシック" charset="0"/>
            </a:endParaRPr>
          </a:p>
        </p:txBody>
      </p:sp>
      <p:sp>
        <p:nvSpPr>
          <p:cNvPr id="78" name="TextBox 77"/>
          <p:cNvSpPr txBox="1"/>
          <p:nvPr/>
        </p:nvSpPr>
        <p:spPr>
          <a:xfrm>
            <a:off x="1039188" y="3156171"/>
            <a:ext cx="869198" cy="461665"/>
          </a:xfrm>
          <a:prstGeom prst="rect">
            <a:avLst/>
          </a:prstGeom>
          <a:noFill/>
        </p:spPr>
        <p:txBody>
          <a:bodyPr wrap="none" rtlCol="0">
            <a:spAutoFit/>
          </a:bodyPr>
          <a:lstStyle/>
          <a:p>
            <a:r>
              <a:rPr lang="en-US" sz="2400" b="1" dirty="0" smtClean="0"/>
              <a:t>slice</a:t>
            </a:r>
            <a:endParaRPr lang="en-US" sz="2400" b="1" dirty="0"/>
          </a:p>
        </p:txBody>
      </p:sp>
      <p:sp>
        <p:nvSpPr>
          <p:cNvPr id="83" name="TextBox 82"/>
          <p:cNvSpPr txBox="1"/>
          <p:nvPr/>
        </p:nvSpPr>
        <p:spPr>
          <a:xfrm>
            <a:off x="1190368" y="3775517"/>
            <a:ext cx="1655622" cy="461665"/>
          </a:xfrm>
          <a:prstGeom prst="rect">
            <a:avLst/>
          </a:prstGeom>
          <a:noFill/>
        </p:spPr>
        <p:txBody>
          <a:bodyPr wrap="none" rtlCol="0">
            <a:spAutoFit/>
          </a:bodyPr>
          <a:lstStyle/>
          <a:p>
            <a:r>
              <a:rPr lang="en-US" sz="2400" b="1" dirty="0" smtClean="0"/>
              <a:t>aggregate</a:t>
            </a:r>
            <a:endParaRPr lang="en-US" sz="2400" b="1" dirty="0"/>
          </a:p>
        </p:txBody>
      </p:sp>
      <p:sp>
        <p:nvSpPr>
          <p:cNvPr id="87" name="TextBox 86"/>
          <p:cNvSpPr txBox="1"/>
          <p:nvPr/>
        </p:nvSpPr>
        <p:spPr>
          <a:xfrm>
            <a:off x="1039188" y="1011121"/>
            <a:ext cx="1210788" cy="461665"/>
          </a:xfrm>
          <a:prstGeom prst="rect">
            <a:avLst/>
          </a:prstGeom>
          <a:noFill/>
        </p:spPr>
        <p:txBody>
          <a:bodyPr wrap="none" rtlCol="0">
            <a:spAutoFit/>
          </a:bodyPr>
          <a:lstStyle/>
          <a:p>
            <a:r>
              <a:rPr lang="en-US" sz="2400" b="1" dirty="0" smtClean="0"/>
              <a:t>project</a:t>
            </a:r>
            <a:endParaRPr lang="en-US" sz="2400" b="1" dirty="0"/>
          </a:p>
        </p:txBody>
      </p:sp>
      <p:sp>
        <p:nvSpPr>
          <p:cNvPr id="89" name="Text Box 47"/>
          <p:cNvSpPr txBox="1">
            <a:spLocks noChangeArrowheads="1"/>
          </p:cNvSpPr>
          <p:nvPr/>
        </p:nvSpPr>
        <p:spPr bwMode="auto">
          <a:xfrm>
            <a:off x="5821322" y="1006690"/>
            <a:ext cx="10397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Member:</a:t>
            </a:r>
            <a:endParaRPr lang="en-US" sz="1600" dirty="0" smtClean="0">
              <a:ea typeface="ＭＳ Ｐゴシック" charset="0"/>
              <a:cs typeface="ＭＳ Ｐゴシック" charset="0"/>
            </a:endParaRPr>
          </a:p>
        </p:txBody>
      </p:sp>
      <p:sp>
        <p:nvSpPr>
          <p:cNvPr id="93" name="Text Box 47"/>
          <p:cNvSpPr txBox="1">
            <a:spLocks noChangeArrowheads="1"/>
          </p:cNvSpPr>
          <p:nvPr/>
        </p:nvSpPr>
        <p:spPr bwMode="auto">
          <a:xfrm>
            <a:off x="3232423" y="1019771"/>
            <a:ext cx="73189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Lead:</a:t>
            </a:r>
            <a:endParaRPr lang="en-US" sz="1600" dirty="0" smtClean="0">
              <a:ea typeface="ＭＳ Ｐゴシック" charset="0"/>
              <a:cs typeface="ＭＳ Ｐゴシック" charset="0"/>
            </a:endParaRPr>
          </a:p>
        </p:txBody>
      </p:sp>
      <p:pic>
        <p:nvPicPr>
          <p:cNvPr id="96" name="Picture 95"/>
          <p:cNvPicPr>
            <a:picLocks noChangeAspect="1"/>
          </p:cNvPicPr>
          <p:nvPr/>
        </p:nvPicPr>
        <p:blipFill>
          <a:blip r:embed="rId4"/>
          <a:stretch>
            <a:fillRect/>
          </a:stretch>
        </p:blipFill>
        <p:spPr>
          <a:xfrm>
            <a:off x="4104737" y="1234275"/>
            <a:ext cx="892324" cy="1341767"/>
          </a:xfrm>
          <a:prstGeom prst="rect">
            <a:avLst/>
          </a:prstGeom>
        </p:spPr>
      </p:pic>
      <p:sp>
        <p:nvSpPr>
          <p:cNvPr id="97" name="Text Box 47"/>
          <p:cNvSpPr txBox="1">
            <a:spLocks noChangeArrowheads="1"/>
          </p:cNvSpPr>
          <p:nvPr/>
        </p:nvSpPr>
        <p:spPr bwMode="auto">
          <a:xfrm flipH="1">
            <a:off x="3714539" y="2491172"/>
            <a:ext cx="1678564"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600" b="1" dirty="0" smtClean="0">
                <a:ea typeface="ＭＳ Ｐゴシック" charset="0"/>
                <a:cs typeface="ＭＳ Ｐゴシック" charset="0"/>
              </a:rPr>
              <a:t>Experimenter</a:t>
            </a:r>
          </a:p>
          <a:p>
            <a:pPr algn="ctr" eaLnBrk="1" hangingPunct="1"/>
            <a:r>
              <a:rPr lang="en-US" sz="1600" b="1" dirty="0" smtClean="0">
                <a:ea typeface="ＭＳ Ｐゴシック" charset="0"/>
                <a:cs typeface="ＭＳ Ｐゴシック" charset="0"/>
              </a:rPr>
              <a:t>(aka Professor)</a:t>
            </a:r>
            <a:endParaRPr lang="en-US" sz="1600" dirty="0" smtClean="0">
              <a:ea typeface="ＭＳ Ｐゴシック" charset="0"/>
              <a:cs typeface="ＭＳ Ｐゴシック" charset="0"/>
            </a:endParaRPr>
          </a:p>
        </p:txBody>
      </p:sp>
      <p:sp>
        <p:nvSpPr>
          <p:cNvPr id="55" name="Can 54"/>
          <p:cNvSpPr/>
          <p:nvPr/>
        </p:nvSpPr>
        <p:spPr>
          <a:xfrm rot="16200000" flipH="1">
            <a:off x="4497369" y="3484487"/>
            <a:ext cx="458780" cy="2995920"/>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3346256" y="4754463"/>
            <a:ext cx="2882661"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3" name="Picture 2" descr="skd188256s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3699" y="4214308"/>
            <a:ext cx="1984861" cy="1701075"/>
          </a:xfrm>
          <a:prstGeom prst="rect">
            <a:avLst/>
          </a:prstGeom>
        </p:spPr>
      </p:pic>
      <p:sp>
        <p:nvSpPr>
          <p:cNvPr id="86" name="TextBox 85"/>
          <p:cNvSpPr txBox="1"/>
          <p:nvPr/>
        </p:nvSpPr>
        <p:spPr>
          <a:xfrm>
            <a:off x="6628377" y="4451752"/>
            <a:ext cx="1210113" cy="353943"/>
          </a:xfrm>
          <a:prstGeom prst="rect">
            <a:avLst/>
          </a:prstGeom>
          <a:noFill/>
        </p:spPr>
        <p:txBody>
          <a:bodyPr wrap="square" rtlCol="0">
            <a:spAutoFit/>
          </a:bodyPr>
          <a:lstStyle/>
          <a:p>
            <a:pPr algn="ctr"/>
            <a:r>
              <a:rPr lang="en-US" sz="1700" dirty="0" smtClean="0">
                <a:solidFill>
                  <a:schemeClr val="bg1"/>
                </a:solidFill>
              </a:rPr>
              <a:t>resource</a:t>
            </a:r>
            <a:endParaRPr lang="en-US" sz="1700" dirty="0">
              <a:solidFill>
                <a:schemeClr val="bg1"/>
              </a:solidFill>
            </a:endParaRPr>
          </a:p>
        </p:txBody>
      </p:sp>
      <p:pic>
        <p:nvPicPr>
          <p:cNvPr id="99" name="Picture 98" descr="skd188256sd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03797" y="4214308"/>
            <a:ext cx="1984861" cy="1701075"/>
          </a:xfrm>
          <a:prstGeom prst="rect">
            <a:avLst/>
          </a:prstGeom>
        </p:spPr>
      </p:pic>
      <p:sp>
        <p:nvSpPr>
          <p:cNvPr id="100" name="TextBox 99"/>
          <p:cNvSpPr txBox="1"/>
          <p:nvPr/>
        </p:nvSpPr>
        <p:spPr>
          <a:xfrm>
            <a:off x="1648309" y="4451752"/>
            <a:ext cx="1210113" cy="353943"/>
          </a:xfrm>
          <a:prstGeom prst="rect">
            <a:avLst/>
          </a:prstGeom>
          <a:noFill/>
        </p:spPr>
        <p:txBody>
          <a:bodyPr wrap="square" rtlCol="0">
            <a:spAutoFit/>
          </a:bodyPr>
          <a:lstStyle/>
          <a:p>
            <a:pPr algn="ctr"/>
            <a:r>
              <a:rPr lang="en-US" sz="1700" dirty="0" smtClean="0">
                <a:solidFill>
                  <a:schemeClr val="bg1"/>
                </a:solidFill>
              </a:rPr>
              <a:t>resource</a:t>
            </a:r>
            <a:endParaRPr lang="en-US" sz="1700" dirty="0">
              <a:solidFill>
                <a:schemeClr val="bg1"/>
              </a:solidFill>
            </a:endParaRPr>
          </a:p>
        </p:txBody>
      </p:sp>
    </p:spTree>
    <p:extLst>
      <p:ext uri="{BB962C8B-B14F-4D97-AF65-F5344CB8AC3E}">
        <p14:creationId xmlns:p14="http://schemas.microsoft.com/office/powerpoint/2010/main" val="2322301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444608" y="1005362"/>
            <a:ext cx="8330423" cy="2146786"/>
          </a:xfrm>
          <a:prstGeom prst="roundRect">
            <a:avLst/>
          </a:prstGeom>
          <a:solidFill>
            <a:schemeClr val="bg2">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TextBox 30"/>
          <p:cNvSpPr txBox="1"/>
          <p:nvPr/>
        </p:nvSpPr>
        <p:spPr>
          <a:xfrm>
            <a:off x="751624" y="981104"/>
            <a:ext cx="755110" cy="400110"/>
          </a:xfrm>
          <a:prstGeom prst="rect">
            <a:avLst/>
          </a:prstGeom>
          <a:noFill/>
        </p:spPr>
        <p:txBody>
          <a:bodyPr wrap="none" rtlCol="0">
            <a:spAutoFit/>
          </a:bodyPr>
          <a:lstStyle/>
          <a:p>
            <a:r>
              <a:rPr lang="en-US" sz="2000" b="1" dirty="0" smtClean="0"/>
              <a:t>slice</a:t>
            </a:r>
            <a:endParaRPr lang="en-US" sz="2000" b="1" dirty="0"/>
          </a:p>
        </p:txBody>
      </p:sp>
      <p:sp>
        <p:nvSpPr>
          <p:cNvPr id="2" name="Title 1"/>
          <p:cNvSpPr>
            <a:spLocks noGrp="1"/>
          </p:cNvSpPr>
          <p:nvPr>
            <p:ph type="title"/>
          </p:nvPr>
        </p:nvSpPr>
        <p:spPr>
          <a:xfrm>
            <a:off x="685800" y="-90708"/>
            <a:ext cx="8229600" cy="1143000"/>
          </a:xfrm>
        </p:spPr>
        <p:txBody>
          <a:bodyPr/>
          <a:lstStyle/>
          <a:p>
            <a:r>
              <a:rPr lang="en-US" sz="3600" dirty="0" smtClean="0"/>
              <a:t>Part I</a:t>
            </a:r>
            <a:r>
              <a:rPr lang="en-US" sz="3600" dirty="0"/>
              <a:t> </a:t>
            </a:r>
            <a:r>
              <a:rPr lang="en-US" sz="3600" dirty="0" smtClean="0"/>
              <a:t>continued:</a:t>
            </a:r>
            <a:br>
              <a:rPr lang="en-US" sz="3600" dirty="0" smtClean="0"/>
            </a:br>
            <a:r>
              <a:rPr lang="en-US" sz="3600" dirty="0" smtClean="0"/>
              <a:t>Obtain Resources</a:t>
            </a:r>
            <a:endParaRPr lang="en-US" sz="3600" dirty="0"/>
          </a:p>
        </p:txBody>
      </p:sp>
      <p:sp>
        <p:nvSpPr>
          <p:cNvPr id="3" name="Content Placeholder 2"/>
          <p:cNvSpPr>
            <a:spLocks noGrp="1"/>
          </p:cNvSpPr>
          <p:nvPr>
            <p:ph idx="1"/>
          </p:nvPr>
        </p:nvSpPr>
        <p:spPr>
          <a:xfrm>
            <a:off x="457200" y="3613253"/>
            <a:ext cx="8458200" cy="2862858"/>
          </a:xfrm>
          <a:solidFill>
            <a:srgbClr val="FF6600">
              <a:alpha val="16000"/>
            </a:srgbClr>
          </a:solidFill>
        </p:spPr>
        <p:txBody>
          <a:bodyPr/>
          <a:lstStyle/>
          <a:p>
            <a:pPr marL="0" indent="0">
              <a:spcBef>
                <a:spcPts val="1272"/>
              </a:spcBef>
              <a:spcAft>
                <a:spcPts val="1200"/>
              </a:spcAft>
              <a:buNone/>
            </a:pPr>
            <a:r>
              <a:rPr lang="en-US" dirty="0" smtClean="0"/>
              <a:t>3.1 Create a slice</a:t>
            </a:r>
          </a:p>
          <a:p>
            <a:pPr marL="0" indent="0">
              <a:spcBef>
                <a:spcPts val="1272"/>
              </a:spcBef>
              <a:spcAft>
                <a:spcPts val="1200"/>
              </a:spcAft>
              <a:buNone/>
            </a:pPr>
            <a:r>
              <a:rPr lang="en-US" dirty="0" smtClean="0"/>
              <a:t>3.2 (optional) Renew your slice</a:t>
            </a:r>
          </a:p>
          <a:p>
            <a:pPr marL="0" indent="0">
              <a:spcBef>
                <a:spcPts val="1272"/>
              </a:spcBef>
              <a:spcAft>
                <a:spcPts val="1200"/>
              </a:spcAft>
              <a:buNone/>
            </a:pPr>
            <a:r>
              <a:rPr lang="en-US" dirty="0" smtClean="0"/>
              <a:t>3.3 Reserve two VMs at on aggregate</a:t>
            </a:r>
          </a:p>
          <a:p>
            <a:pPr marL="0" indent="0">
              <a:spcBef>
                <a:spcPts val="1272"/>
              </a:spcBef>
              <a:spcAft>
                <a:spcPts val="1200"/>
              </a:spcAft>
              <a:buNone/>
            </a:pPr>
            <a:r>
              <a:rPr lang="en-US" dirty="0" smtClean="0"/>
              <a:t>3.4 Check Whether VMs are Ready to be Used</a:t>
            </a:r>
          </a:p>
        </p:txBody>
      </p:sp>
      <p:sp>
        <p:nvSpPr>
          <p:cNvPr id="7" name="Can 6"/>
          <p:cNvSpPr/>
          <p:nvPr/>
        </p:nvSpPr>
        <p:spPr>
          <a:xfrm rot="16200000" flipH="1">
            <a:off x="4270362" y="324232"/>
            <a:ext cx="458780" cy="3294687"/>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031932" y="1743592"/>
            <a:ext cx="2989578"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621" y="1311778"/>
            <a:ext cx="1984861" cy="1701075"/>
          </a:xfrm>
          <a:prstGeom prst="rect">
            <a:avLst/>
          </a:prstGeom>
        </p:spPr>
      </p:pic>
      <p:sp>
        <p:nvSpPr>
          <p:cNvPr id="27" name="TextBox 26"/>
          <p:cNvSpPr txBox="1"/>
          <p:nvPr/>
        </p:nvSpPr>
        <p:spPr>
          <a:xfrm>
            <a:off x="6381093" y="1583702"/>
            <a:ext cx="1210113" cy="353943"/>
          </a:xfrm>
          <a:prstGeom prst="rect">
            <a:avLst/>
          </a:prstGeom>
          <a:noFill/>
        </p:spPr>
        <p:txBody>
          <a:bodyPr wrap="square" rtlCol="0">
            <a:spAutoFit/>
          </a:bodyPr>
          <a:lstStyle/>
          <a:p>
            <a:pPr algn="ctr"/>
            <a:r>
              <a:rPr lang="en-US" sz="1700" dirty="0" smtClean="0">
                <a:solidFill>
                  <a:schemeClr val="bg1"/>
                </a:solidFill>
              </a:rPr>
              <a:t>VM</a:t>
            </a:r>
          </a:p>
        </p:txBody>
      </p:sp>
      <p:pic>
        <p:nvPicPr>
          <p:cNvPr id="28" name="Picture 27"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1624" y="1311778"/>
            <a:ext cx="1984861" cy="1701075"/>
          </a:xfrm>
          <a:prstGeom prst="rect">
            <a:avLst/>
          </a:prstGeom>
        </p:spPr>
      </p:pic>
      <p:sp>
        <p:nvSpPr>
          <p:cNvPr id="29" name="TextBox 28"/>
          <p:cNvSpPr txBox="1"/>
          <p:nvPr/>
        </p:nvSpPr>
        <p:spPr>
          <a:xfrm>
            <a:off x="1443223" y="1593156"/>
            <a:ext cx="1210113" cy="353943"/>
          </a:xfrm>
          <a:prstGeom prst="rect">
            <a:avLst/>
          </a:prstGeom>
          <a:noFill/>
        </p:spPr>
        <p:txBody>
          <a:bodyPr wrap="square" rtlCol="0">
            <a:spAutoFit/>
          </a:bodyPr>
          <a:lstStyle/>
          <a:p>
            <a:pPr algn="ctr"/>
            <a:r>
              <a:rPr lang="en-US" sz="1700" dirty="0" smtClean="0">
                <a:solidFill>
                  <a:schemeClr val="bg1"/>
                </a:solidFill>
              </a:rPr>
              <a:t>VM</a:t>
            </a:r>
          </a:p>
        </p:txBody>
      </p:sp>
    </p:spTree>
    <p:extLst>
      <p:ext uri="{BB962C8B-B14F-4D97-AF65-F5344CB8AC3E}">
        <p14:creationId xmlns:p14="http://schemas.microsoft.com/office/powerpoint/2010/main" val="1114687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xecute_on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24" y="873760"/>
            <a:ext cx="1962165" cy="5897880"/>
          </a:xfrm>
          <a:prstGeom prst="rect">
            <a:avLst/>
          </a:prstGeom>
        </p:spPr>
      </p:pic>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b="1" dirty="0" smtClean="0"/>
              <a:t>Part II: Execute</a:t>
            </a:r>
            <a:endParaRPr lang="en-US" sz="2600" dirty="0" smtClean="0"/>
          </a:p>
          <a:p>
            <a:pPr marL="0" indent="0">
              <a:buFontTx/>
              <a:buNone/>
            </a:pPr>
            <a:endParaRPr lang="en-US" sz="2600" dirty="0" smtClean="0"/>
          </a:p>
          <a:p>
            <a:pPr marL="0" indent="0">
              <a:buFontTx/>
              <a:buNone/>
            </a:pPr>
            <a:endParaRPr lang="en-US" sz="2600" dirty="0"/>
          </a:p>
          <a:p>
            <a:pPr marL="0" indent="0">
              <a:buFontTx/>
              <a:buNone/>
            </a:pPr>
            <a:endParaRPr lang="en-US" sz="2600" dirty="0" smtClean="0"/>
          </a:p>
          <a:p>
            <a:pPr marL="0" indent="0">
              <a:buFontTx/>
              <a:buNone/>
            </a:pPr>
            <a:endParaRPr lang="en-US" sz="2600" dirty="0" smtClean="0"/>
          </a:p>
          <a:p>
            <a:r>
              <a:rPr lang="en-US" sz="2600" dirty="0" smtClean="0"/>
              <a:t>Part III: Finish</a:t>
            </a:r>
          </a:p>
        </p:txBody>
      </p:sp>
    </p:spTree>
    <p:extLst>
      <p:ext uri="{BB962C8B-B14F-4D97-AF65-F5344CB8AC3E}">
        <p14:creationId xmlns:p14="http://schemas.microsoft.com/office/powerpoint/2010/main" val="1022316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1" name="Group 10"/>
          <p:cNvGrpSpPr/>
          <p:nvPr/>
        </p:nvGrpSpPr>
        <p:grpSpPr>
          <a:xfrm>
            <a:off x="1378533" y="766616"/>
            <a:ext cx="6768207" cy="5679206"/>
            <a:chOff x="427205" y="-187191"/>
            <a:chExt cx="8360474" cy="7015278"/>
          </a:xfrm>
        </p:grpSpPr>
        <p:sp>
          <p:nvSpPr>
            <p:cNvPr id="61" name="Rounded Rectangle 60"/>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3" name="Straight Connector 52"/>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2" name="Group 21"/>
            <p:cNvGrpSpPr/>
            <p:nvPr/>
          </p:nvGrpSpPr>
          <p:grpSpPr>
            <a:xfrm>
              <a:off x="641930" y="3956503"/>
              <a:ext cx="6307651" cy="2194378"/>
              <a:chOff x="614019" y="1727250"/>
              <a:chExt cx="6307651" cy="2194378"/>
            </a:xfrm>
          </p:grpSpPr>
          <p:sp>
            <p:nvSpPr>
              <p:cNvPr id="4" name="Rounded Rectangle 3"/>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smtClean="0"/>
                  <a:t>client</a:t>
                </a:r>
                <a:endParaRPr lang="en-US" dirty="0"/>
              </a:p>
            </p:txBody>
          </p:sp>
          <p:sp>
            <p:nvSpPr>
              <p:cNvPr id="6" name="TextBox 5"/>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7" name="TextBox 6"/>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 name="Oval 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p:nvGrpSpPr>
            <p:grpSpPr>
              <a:xfrm rot="5400000">
                <a:off x="4604759" y="849056"/>
                <a:ext cx="181438" cy="4452384"/>
                <a:chOff x="1577376" y="-1989040"/>
                <a:chExt cx="181438" cy="4452384"/>
              </a:xfrm>
              <a:effectLst/>
            </p:grpSpPr>
            <p:sp>
              <p:nvSpPr>
                <p:cNvPr id="18" name="Oval 17"/>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0" name="TextBox 19"/>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21" name="TextBox 20"/>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23" name="Group 22"/>
            <p:cNvGrpSpPr/>
            <p:nvPr/>
          </p:nvGrpSpPr>
          <p:grpSpPr>
            <a:xfrm flipH="1">
              <a:off x="5177027" y="3984417"/>
              <a:ext cx="3388107" cy="2166464"/>
              <a:chOff x="608355" y="1755164"/>
              <a:chExt cx="3388107" cy="2166464"/>
            </a:xfrm>
          </p:grpSpPr>
          <p:sp>
            <p:nvSpPr>
              <p:cNvPr id="24" name="Rounded Rectangle 23"/>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smtClean="0"/>
                  <a:t>server</a:t>
                </a:r>
                <a:endParaRPr lang="en-US" sz="1200" dirty="0"/>
              </a:p>
            </p:txBody>
          </p:sp>
          <p:sp>
            <p:nvSpPr>
              <p:cNvPr id="25" name="TextBox 24"/>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26" name="TextBox 25"/>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3" name="Oval 32"/>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30" name="TextBox 29"/>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40" name="TextBox 39"/>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41" name="TextBox 40"/>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47" name="Freeform 46"/>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8" name="Freeform 47"/>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9" name="TextBox 48"/>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50" name="TextBox 49"/>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51" name="Cloud 50"/>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52" name="Picture 2" descr="MCj041580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31"/>
            <p:cNvGrpSpPr/>
            <p:nvPr/>
          </p:nvGrpSpPr>
          <p:grpSpPr>
            <a:xfrm>
              <a:off x="614019" y="2888062"/>
              <a:ext cx="7939413" cy="558784"/>
              <a:chOff x="530289" y="2868126"/>
              <a:chExt cx="7939413" cy="558784"/>
            </a:xfrm>
          </p:grpSpPr>
          <p:sp>
            <p:nvSpPr>
              <p:cNvPr id="34" name="Rounded Rectangle 3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7" name="Oval 36"/>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4" name="Oval 53"/>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7" name="Straight Connector 56"/>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58" name="Oval 57"/>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9" name="Straight Connector 58"/>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0" name="Oval 59"/>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4171316" y="4442600"/>
              <a:ext cx="900225" cy="1730418"/>
              <a:chOff x="4143405" y="4592890"/>
              <a:chExt cx="900225" cy="1730418"/>
            </a:xfrm>
          </p:grpSpPr>
          <p:sp>
            <p:nvSpPr>
              <p:cNvPr id="43" name="Rounded Rectangle 42"/>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44" name="Oval 43"/>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spTree>
    <p:extLst>
      <p:ext uri="{BB962C8B-B14F-4D97-AF65-F5344CB8AC3E}">
        <p14:creationId xmlns:p14="http://schemas.microsoft.com/office/powerpoint/2010/main" val="11488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8267"/>
            <a:ext cx="8229600" cy="1143000"/>
          </a:xfrm>
        </p:spPr>
        <p:txBody>
          <a:bodyPr/>
          <a:lstStyle/>
          <a:p>
            <a:r>
              <a:rPr lang="en-US" sz="3600" dirty="0" smtClean="0"/>
              <a:t>Part II: </a:t>
            </a:r>
            <a:br>
              <a:rPr lang="en-US" sz="3600" dirty="0" smtClean="0"/>
            </a:br>
            <a:r>
              <a:rPr lang="en-US" sz="3600" dirty="0" smtClean="0"/>
              <a:t>Execute Experiment</a:t>
            </a:r>
            <a:endParaRPr lang="en-US" sz="3600" dirty="0"/>
          </a:p>
        </p:txBody>
      </p:sp>
      <p:sp>
        <p:nvSpPr>
          <p:cNvPr id="3" name="Content Placeholder 2"/>
          <p:cNvSpPr>
            <a:spLocks noGrp="1"/>
          </p:cNvSpPr>
          <p:nvPr>
            <p:ph idx="1"/>
          </p:nvPr>
        </p:nvSpPr>
        <p:spPr>
          <a:xfrm>
            <a:off x="458156" y="3975217"/>
            <a:ext cx="8458200" cy="2587708"/>
          </a:xfrm>
          <a:solidFill>
            <a:srgbClr val="008000">
              <a:alpha val="20000"/>
            </a:srgbClr>
          </a:solidFill>
        </p:spPr>
        <p:txBody>
          <a:bodyPr/>
          <a:lstStyle/>
          <a:p>
            <a:pPr marL="0" indent="0">
              <a:buNone/>
            </a:pPr>
            <a:r>
              <a:rPr lang="en-US" sz="2000" dirty="0" smtClean="0"/>
              <a:t>4.1 Login to nodes (two nodes: client &amp; server)</a:t>
            </a:r>
          </a:p>
          <a:p>
            <a:pPr marL="0" indent="0">
              <a:buNone/>
            </a:pPr>
            <a:r>
              <a:rPr lang="en-US" sz="2000" dirty="0" smtClean="0"/>
              <a:t>5 Execute experiment</a:t>
            </a:r>
          </a:p>
          <a:p>
            <a:pPr marL="0" indent="0">
              <a:buNone/>
            </a:pPr>
            <a:r>
              <a:rPr lang="en-US" sz="2000" dirty="0" smtClean="0"/>
              <a:t>	5.1 Send IP traffic</a:t>
            </a:r>
          </a:p>
          <a:p>
            <a:pPr marL="0" indent="0">
              <a:buNone/>
            </a:pPr>
            <a:r>
              <a:rPr lang="en-US" sz="2000" dirty="0" smtClean="0"/>
              <a:t>	5.2 Install and use </a:t>
            </a:r>
            <a:r>
              <a:rPr lang="en-US" sz="2000" dirty="0" err="1" smtClean="0">
                <a:latin typeface="Courier"/>
                <a:cs typeface="Courier"/>
              </a:rPr>
              <a:t>iperf</a:t>
            </a:r>
            <a:endParaRPr lang="en-US" sz="2000" dirty="0" smtClean="0">
              <a:latin typeface="Arieal"/>
              <a:cs typeface="Arieal"/>
            </a:endParaRPr>
          </a:p>
          <a:p>
            <a:pPr marL="0" indent="0">
              <a:buNone/>
            </a:pPr>
            <a:r>
              <a:rPr lang="en-US" sz="2000" dirty="0" smtClean="0">
                <a:latin typeface="Arieal"/>
                <a:cs typeface="Arieal"/>
              </a:rPr>
              <a:t>	5.3 Bring down the server’s data interface</a:t>
            </a:r>
          </a:p>
          <a:p>
            <a:pPr marL="0" indent="0">
              <a:buNone/>
            </a:pPr>
            <a:r>
              <a:rPr lang="en-US" sz="2000" dirty="0" smtClean="0">
                <a:latin typeface="Arieal"/>
                <a:cs typeface="Arieal"/>
              </a:rPr>
              <a:t>	5.4 Bring </a:t>
            </a:r>
            <a:r>
              <a:rPr lang="en-US" sz="2000" dirty="0">
                <a:latin typeface="Arieal"/>
                <a:cs typeface="Arieal"/>
              </a:rPr>
              <a:t>down the server’s </a:t>
            </a:r>
            <a:r>
              <a:rPr lang="en-US" sz="2000" dirty="0" smtClean="0">
                <a:latin typeface="Arieal"/>
                <a:cs typeface="Arieal"/>
              </a:rPr>
              <a:t>control interface</a:t>
            </a:r>
          </a:p>
          <a:p>
            <a:pPr marL="0" indent="0">
              <a:buNone/>
            </a:pPr>
            <a:r>
              <a:rPr lang="en-US" sz="2000" dirty="0" smtClean="0"/>
              <a:t>6.1 Logout of nodes</a:t>
            </a:r>
          </a:p>
        </p:txBody>
      </p:sp>
      <p:cxnSp>
        <p:nvCxnSpPr>
          <p:cNvPr id="7" name="Straight Connector 6"/>
          <p:cNvCxnSpPr/>
          <p:nvPr/>
        </p:nvCxnSpPr>
        <p:spPr>
          <a:xfrm flipV="1">
            <a:off x="2652940" y="2051098"/>
            <a:ext cx="518620" cy="351880"/>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flipV="1">
            <a:off x="5628952" y="1945852"/>
            <a:ext cx="731657" cy="504268"/>
          </a:xfrm>
          <a:prstGeom prst="line">
            <a:avLst/>
          </a:prstGeom>
          <a:ln w="762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9" name="Cloud 8"/>
          <p:cNvSpPr/>
          <p:nvPr/>
        </p:nvSpPr>
        <p:spPr>
          <a:xfrm>
            <a:off x="3008513" y="1233829"/>
            <a:ext cx="2992039" cy="1037302"/>
          </a:xfrm>
          <a:prstGeom prst="cloud">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Internet</a:t>
            </a:r>
            <a:endParaRPr lang="en-US" sz="2000" dirty="0">
              <a:solidFill>
                <a:schemeClr val="tx1"/>
              </a:solidFill>
            </a:endParaRPr>
          </a:p>
        </p:txBody>
      </p:sp>
      <p:cxnSp>
        <p:nvCxnSpPr>
          <p:cNvPr id="10" name="Straight Connector 9"/>
          <p:cNvCxnSpPr/>
          <p:nvPr/>
        </p:nvCxnSpPr>
        <p:spPr>
          <a:xfrm flipV="1">
            <a:off x="2652940" y="2894838"/>
            <a:ext cx="3724366" cy="2"/>
          </a:xfrm>
          <a:prstGeom prst="line">
            <a:avLst/>
          </a:prstGeom>
          <a:ln w="76200" cmpd="sng">
            <a:solidFill>
              <a:srgbClr val="0080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3537253" y="3194859"/>
            <a:ext cx="2006529" cy="369332"/>
          </a:xfrm>
          <a:prstGeom prst="rect">
            <a:avLst/>
          </a:prstGeom>
          <a:noFill/>
        </p:spPr>
        <p:txBody>
          <a:bodyPr wrap="square" rtlCol="0">
            <a:spAutoFit/>
          </a:bodyPr>
          <a:lstStyle/>
          <a:p>
            <a:pPr algn="ctr"/>
            <a:r>
              <a:rPr lang="en-US" dirty="0" smtClean="0"/>
              <a:t>Data Interfaces</a:t>
            </a:r>
            <a:endParaRPr lang="en-US" dirty="0"/>
          </a:p>
        </p:txBody>
      </p:sp>
      <p:cxnSp>
        <p:nvCxnSpPr>
          <p:cNvPr id="12" name="Straight Arrow Connector 11"/>
          <p:cNvCxnSpPr/>
          <p:nvPr/>
        </p:nvCxnSpPr>
        <p:spPr>
          <a:xfrm flipH="1" flipV="1">
            <a:off x="2652940" y="3022082"/>
            <a:ext cx="884315" cy="33705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608528" y="3022082"/>
            <a:ext cx="737047" cy="330846"/>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2778490" y="2445497"/>
            <a:ext cx="758764"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5543783" y="2445497"/>
            <a:ext cx="696876" cy="81845"/>
          </a:xfrm>
          <a:prstGeom prst="straightConnector1">
            <a:avLst/>
          </a:prstGeom>
          <a:ln>
            <a:solidFill>
              <a:schemeClr val="tx1"/>
            </a:solidFill>
            <a:headEnd type="none"/>
            <a:tailEnd type="triangle"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550026" y="2283433"/>
            <a:ext cx="2006529" cy="369332"/>
          </a:xfrm>
          <a:prstGeom prst="rect">
            <a:avLst/>
          </a:prstGeom>
          <a:noFill/>
        </p:spPr>
        <p:txBody>
          <a:bodyPr wrap="none" rtlCol="0">
            <a:spAutoFit/>
          </a:bodyPr>
          <a:lstStyle/>
          <a:p>
            <a:r>
              <a:rPr lang="en-US" dirty="0" smtClean="0"/>
              <a:t>Control Interfaces</a:t>
            </a:r>
            <a:endParaRPr lang="en-US" dirty="0"/>
          </a:p>
        </p:txBody>
      </p:sp>
      <p:sp>
        <p:nvSpPr>
          <p:cNvPr id="35" name="TextBox 34"/>
          <p:cNvSpPr txBox="1"/>
          <p:nvPr/>
        </p:nvSpPr>
        <p:spPr>
          <a:xfrm rot="19994604">
            <a:off x="3026970" y="1374245"/>
            <a:ext cx="600232" cy="369332"/>
          </a:xfrm>
          <a:prstGeom prst="rect">
            <a:avLst/>
          </a:prstGeom>
          <a:noFill/>
        </p:spPr>
        <p:txBody>
          <a:bodyPr wrap="none" rtlCol="0">
            <a:spAutoFit/>
          </a:bodyPr>
          <a:lstStyle/>
          <a:p>
            <a:r>
              <a:rPr lang="en-US" dirty="0" err="1" smtClean="0">
                <a:latin typeface="Courier New"/>
                <a:cs typeface="Courier New"/>
              </a:rPr>
              <a:t>ssh</a:t>
            </a:r>
            <a:endParaRPr lang="en-US" dirty="0">
              <a:latin typeface="Courier New"/>
              <a:cs typeface="Courier New"/>
            </a:endParaRPr>
          </a:p>
        </p:txBody>
      </p:sp>
      <p:sp>
        <p:nvSpPr>
          <p:cNvPr id="31" name="Can 30"/>
          <p:cNvSpPr/>
          <p:nvPr/>
        </p:nvSpPr>
        <p:spPr>
          <a:xfrm rot="16200000" flipH="1">
            <a:off x="4378410" y="1429766"/>
            <a:ext cx="337810" cy="2906474"/>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3199548" y="2658034"/>
            <a:ext cx="2637317" cy="400110"/>
          </a:xfrm>
          <a:prstGeom prst="rect">
            <a:avLst/>
          </a:prstGeom>
          <a:noFill/>
        </p:spPr>
        <p:txBody>
          <a:bodyPr wrap="square" rtlCol="0">
            <a:spAutoFit/>
          </a:bodyPr>
          <a:lstStyle/>
          <a:p>
            <a:pPr algn="ctr"/>
            <a:r>
              <a:rPr lang="en-US" sz="2000" dirty="0" smtClean="0">
                <a:solidFill>
                  <a:schemeClr val="bg1"/>
                </a:solidFill>
              </a:rPr>
              <a:t>Layer 2</a:t>
            </a:r>
            <a:endParaRPr lang="en-US" sz="2000" dirty="0">
              <a:solidFill>
                <a:schemeClr val="bg1"/>
              </a:solidFill>
            </a:endParaRPr>
          </a:p>
        </p:txBody>
      </p:sp>
      <p:grpSp>
        <p:nvGrpSpPr>
          <p:cNvPr id="36" name="Group 35"/>
          <p:cNvGrpSpPr/>
          <p:nvPr/>
        </p:nvGrpSpPr>
        <p:grpSpPr>
          <a:xfrm>
            <a:off x="2284256" y="467655"/>
            <a:ext cx="1086292" cy="1142311"/>
            <a:chOff x="698630" y="1189038"/>
            <a:chExt cx="2598382" cy="2732377"/>
          </a:xfrm>
        </p:grpSpPr>
        <p:pic>
          <p:nvPicPr>
            <p:cNvPr id="37"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1189038"/>
              <a:ext cx="1747839" cy="2103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47"/>
            <p:cNvSpPr txBox="1">
              <a:spLocks noChangeArrowheads="1"/>
            </p:cNvSpPr>
            <p:nvPr/>
          </p:nvSpPr>
          <p:spPr bwMode="auto">
            <a:xfrm>
              <a:off x="698630" y="3295651"/>
              <a:ext cx="2598382" cy="625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105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sp>
        <p:nvSpPr>
          <p:cNvPr id="39" name="Freeform 4"/>
          <p:cNvSpPr>
            <a:spLocks/>
          </p:cNvSpPr>
          <p:nvPr/>
        </p:nvSpPr>
        <p:spPr bwMode="auto">
          <a:xfrm rot="19663481" flipH="1" flipV="1">
            <a:off x="2312429" y="1665673"/>
            <a:ext cx="961180" cy="490698"/>
          </a:xfrm>
          <a:custGeom>
            <a:avLst/>
            <a:gdLst>
              <a:gd name="T0" fmla="*/ 0 w 1680"/>
              <a:gd name="T1" fmla="*/ 2147483647 h 480"/>
              <a:gd name="T2" fmla="*/ 2147483647 w 1680"/>
              <a:gd name="T3" fmla="*/ 2147483647 h 480"/>
              <a:gd name="T4" fmla="*/ 2147483647 w 1680"/>
              <a:gd name="T5" fmla="*/ 2147483647 h 480"/>
              <a:gd name="T6" fmla="*/ 0 60000 65536"/>
              <a:gd name="T7" fmla="*/ 0 60000 65536"/>
              <a:gd name="T8" fmla="*/ 0 60000 65536"/>
              <a:gd name="T9" fmla="*/ 0 w 1680"/>
              <a:gd name="T10" fmla="*/ 0 h 480"/>
              <a:gd name="T11" fmla="*/ 1680 w 1680"/>
              <a:gd name="T12" fmla="*/ 480 h 480"/>
            </a:gdLst>
            <a:ahLst/>
            <a:cxnLst>
              <a:cxn ang="T6">
                <a:pos x="T0" y="T1"/>
              </a:cxn>
              <a:cxn ang="T7">
                <a:pos x="T2" y="T3"/>
              </a:cxn>
              <a:cxn ang="T8">
                <a:pos x="T4" y="T5"/>
              </a:cxn>
            </a:cxnLst>
            <a:rect l="T9" t="T10" r="T11" b="T12"/>
            <a:pathLst>
              <a:path w="1680" h="480">
                <a:moveTo>
                  <a:pt x="0" y="480"/>
                </a:moveTo>
                <a:cubicBezTo>
                  <a:pt x="172" y="288"/>
                  <a:pt x="344" y="96"/>
                  <a:pt x="624" y="48"/>
                </a:cubicBezTo>
                <a:cubicBezTo>
                  <a:pt x="904" y="0"/>
                  <a:pt x="1292" y="96"/>
                  <a:pt x="1680" y="192"/>
                </a:cubicBezTo>
              </a:path>
            </a:pathLst>
          </a:custGeom>
          <a:noFill/>
          <a:ln w="9525">
            <a:solidFill>
              <a:schemeClr val="tx1"/>
            </a:solidFill>
            <a:prstDash val="dash"/>
            <a:round/>
            <a:headEnd type="none"/>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29" name="Curved Connector 28"/>
          <p:cNvCxnSpPr/>
          <p:nvPr/>
        </p:nvCxnSpPr>
        <p:spPr>
          <a:xfrm>
            <a:off x="3287268" y="1395873"/>
            <a:ext cx="3090038" cy="918471"/>
          </a:xfrm>
          <a:prstGeom prst="curvedConnector3">
            <a:avLst>
              <a:gd name="adj1" fmla="val 86048"/>
            </a:avLst>
          </a:prstGeom>
          <a:ln w="3175" cmpd="sng">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pic>
        <p:nvPicPr>
          <p:cNvPr id="53" name="Picture 52"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7746" y="2271131"/>
            <a:ext cx="1984861" cy="1701075"/>
          </a:xfrm>
          <a:prstGeom prst="rect">
            <a:avLst/>
          </a:prstGeom>
        </p:spPr>
      </p:pic>
      <p:sp>
        <p:nvSpPr>
          <p:cNvPr id="54" name="TextBox 53"/>
          <p:cNvSpPr txBox="1"/>
          <p:nvPr/>
        </p:nvSpPr>
        <p:spPr>
          <a:xfrm>
            <a:off x="6242424" y="2537911"/>
            <a:ext cx="1210113" cy="353943"/>
          </a:xfrm>
          <a:prstGeom prst="rect">
            <a:avLst/>
          </a:prstGeom>
          <a:noFill/>
        </p:spPr>
        <p:txBody>
          <a:bodyPr wrap="square" rtlCol="0">
            <a:spAutoFit/>
          </a:bodyPr>
          <a:lstStyle/>
          <a:p>
            <a:pPr algn="ctr"/>
            <a:r>
              <a:rPr lang="en-US" sz="1700" dirty="0">
                <a:solidFill>
                  <a:schemeClr val="bg1"/>
                </a:solidFill>
              </a:rPr>
              <a:t>s</a:t>
            </a:r>
            <a:r>
              <a:rPr lang="en-US" sz="1700" dirty="0" smtClean="0">
                <a:solidFill>
                  <a:schemeClr val="bg1"/>
                </a:solidFill>
              </a:rPr>
              <a:t>erver</a:t>
            </a:r>
          </a:p>
        </p:txBody>
      </p:sp>
      <p:pic>
        <p:nvPicPr>
          <p:cNvPr id="55" name="Picture 54" descr="skd188256sd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64648" y="2271131"/>
            <a:ext cx="1984861" cy="1701075"/>
          </a:xfrm>
          <a:prstGeom prst="rect">
            <a:avLst/>
          </a:prstGeom>
        </p:spPr>
      </p:pic>
      <p:sp>
        <p:nvSpPr>
          <p:cNvPr id="56" name="TextBox 55"/>
          <p:cNvSpPr txBox="1"/>
          <p:nvPr/>
        </p:nvSpPr>
        <p:spPr>
          <a:xfrm>
            <a:off x="1556247" y="2537911"/>
            <a:ext cx="1210113" cy="353943"/>
          </a:xfrm>
          <a:prstGeom prst="rect">
            <a:avLst/>
          </a:prstGeom>
          <a:noFill/>
        </p:spPr>
        <p:txBody>
          <a:bodyPr wrap="square" rtlCol="0">
            <a:spAutoFit/>
          </a:bodyPr>
          <a:lstStyle/>
          <a:p>
            <a:pPr algn="ctr"/>
            <a:r>
              <a:rPr lang="en-US" sz="1700" dirty="0">
                <a:solidFill>
                  <a:schemeClr val="bg1"/>
                </a:solidFill>
              </a:rPr>
              <a:t>c</a:t>
            </a:r>
            <a:r>
              <a:rPr lang="en-US" sz="1700" dirty="0" smtClean="0">
                <a:solidFill>
                  <a:schemeClr val="bg1"/>
                </a:solidFill>
              </a:rPr>
              <a:t>lient</a:t>
            </a:r>
          </a:p>
        </p:txBody>
      </p:sp>
    </p:spTree>
    <p:extLst>
      <p:ext uri="{BB962C8B-B14F-4D97-AF65-F5344CB8AC3E}">
        <p14:creationId xmlns:p14="http://schemas.microsoft.com/office/powerpoint/2010/main" val="3649054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Hands On Exercise</a:t>
            </a:r>
            <a:endParaRPr lang="en-US" sz="4000" dirty="0"/>
          </a:p>
        </p:txBody>
      </p:sp>
      <p:sp>
        <p:nvSpPr>
          <p:cNvPr id="3" name="Content Placeholder 2"/>
          <p:cNvSpPr>
            <a:spLocks noGrp="1"/>
          </p:cNvSpPr>
          <p:nvPr>
            <p:ph idx="1"/>
          </p:nvPr>
        </p:nvSpPr>
        <p:spPr/>
        <p:txBody>
          <a:bodyPr/>
          <a:lstStyle/>
          <a:p>
            <a:pPr marL="0" indent="0" algn="ctr">
              <a:buNone/>
            </a:pPr>
            <a:r>
              <a:rPr lang="en-US" sz="3200" b="1" dirty="0" smtClean="0"/>
              <a:t>Do a Simple </a:t>
            </a:r>
            <a:r>
              <a:rPr lang="en-US" sz="3200" b="1" dirty="0" smtClean="0"/>
              <a:t>Experiment</a:t>
            </a:r>
            <a:endParaRPr lang="en-US" sz="3200" b="1" dirty="0" smtClean="0"/>
          </a:p>
          <a:p>
            <a:pPr marL="0" indent="0">
              <a:buNone/>
            </a:pPr>
            <a:endParaRPr lang="en-US" dirty="0" smtClean="0"/>
          </a:p>
          <a:p>
            <a:pPr marL="0" indent="0" algn="ctr">
              <a:buNone/>
            </a:pPr>
            <a:r>
              <a:rPr lang="en-US" dirty="0" smtClean="0"/>
              <a:t>Reserve two </a:t>
            </a:r>
            <a:r>
              <a:rPr lang="en-US" dirty="0" smtClean="0"/>
              <a:t>machines</a:t>
            </a:r>
            <a:r>
              <a:rPr lang="en-US" dirty="0" smtClean="0"/>
              <a:t> </a:t>
            </a:r>
            <a:r>
              <a:rPr lang="en-US" dirty="0" smtClean="0"/>
              <a:t>connected at Layer 2</a:t>
            </a:r>
          </a:p>
        </p:txBody>
      </p:sp>
      <p:grpSp>
        <p:nvGrpSpPr>
          <p:cNvPr id="25" name="Group 24"/>
          <p:cNvGrpSpPr/>
          <p:nvPr/>
        </p:nvGrpSpPr>
        <p:grpSpPr>
          <a:xfrm>
            <a:off x="948163" y="3733461"/>
            <a:ext cx="7442050" cy="1701075"/>
            <a:chOff x="857455" y="3828348"/>
            <a:chExt cx="7442050" cy="1701075"/>
          </a:xfrm>
        </p:grpSpPr>
        <p:sp>
          <p:nvSpPr>
            <p:cNvPr id="7" name="Can 6"/>
            <p:cNvSpPr/>
            <p:nvPr/>
          </p:nvSpPr>
          <p:spPr>
            <a:xfrm rot="16200000" flipH="1">
              <a:off x="4343501" y="2824397"/>
              <a:ext cx="458780" cy="3294687"/>
            </a:xfrm>
            <a:prstGeom prst="can">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105071" y="4243757"/>
              <a:ext cx="2989578" cy="461665"/>
            </a:xfrm>
            <a:prstGeom prst="rect">
              <a:avLst/>
            </a:prstGeom>
            <a:noFill/>
          </p:spPr>
          <p:txBody>
            <a:bodyPr wrap="square" rtlCol="0">
              <a:spAutoFit/>
            </a:bodyPr>
            <a:lstStyle/>
            <a:p>
              <a:pPr algn="ctr"/>
              <a:r>
                <a:rPr lang="en-US" sz="2400" dirty="0" smtClean="0">
                  <a:solidFill>
                    <a:schemeClr val="bg1"/>
                  </a:solidFill>
                </a:rPr>
                <a:t>Layer 2</a:t>
              </a:r>
              <a:endParaRPr lang="en-US" sz="2400" dirty="0">
                <a:solidFill>
                  <a:schemeClr val="bg1"/>
                </a:solidFill>
              </a:endParaRPr>
            </a:p>
          </p:txBody>
        </p:sp>
        <p:pic>
          <p:nvPicPr>
            <p:cNvPr id="21" name="Picture 20"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4644" y="3828348"/>
              <a:ext cx="1984861" cy="1701075"/>
            </a:xfrm>
            <a:prstGeom prst="rect">
              <a:avLst/>
            </a:prstGeom>
          </p:spPr>
        </p:pic>
        <p:sp>
          <p:nvSpPr>
            <p:cNvPr id="22" name="TextBox 21"/>
            <p:cNvSpPr txBox="1"/>
            <p:nvPr/>
          </p:nvSpPr>
          <p:spPr>
            <a:xfrm>
              <a:off x="6369322" y="4065378"/>
              <a:ext cx="1210113" cy="353943"/>
            </a:xfrm>
            <a:prstGeom prst="rect">
              <a:avLst/>
            </a:prstGeom>
            <a:noFill/>
          </p:spPr>
          <p:txBody>
            <a:bodyPr wrap="square" rtlCol="0">
              <a:spAutoFit/>
            </a:bodyPr>
            <a:lstStyle/>
            <a:p>
              <a:pPr algn="ctr"/>
              <a:r>
                <a:rPr lang="en-US" sz="1700" dirty="0" smtClean="0">
                  <a:solidFill>
                    <a:schemeClr val="bg1"/>
                  </a:solidFill>
                </a:rPr>
                <a:t>VM</a:t>
              </a:r>
              <a:endParaRPr lang="en-US" sz="1700" dirty="0">
                <a:solidFill>
                  <a:schemeClr val="bg1"/>
                </a:solidFill>
              </a:endParaRPr>
            </a:p>
          </p:txBody>
        </p:sp>
        <p:pic>
          <p:nvPicPr>
            <p:cNvPr id="23" name="Picture 22"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857455" y="3828348"/>
              <a:ext cx="1984861" cy="1701075"/>
            </a:xfrm>
            <a:prstGeom prst="rect">
              <a:avLst/>
            </a:prstGeom>
          </p:spPr>
        </p:pic>
        <p:sp>
          <p:nvSpPr>
            <p:cNvPr id="24" name="TextBox 23"/>
            <p:cNvSpPr txBox="1"/>
            <p:nvPr/>
          </p:nvSpPr>
          <p:spPr>
            <a:xfrm>
              <a:off x="1588409" y="4066785"/>
              <a:ext cx="1210113" cy="353943"/>
            </a:xfrm>
            <a:prstGeom prst="rect">
              <a:avLst/>
            </a:prstGeom>
            <a:noFill/>
          </p:spPr>
          <p:txBody>
            <a:bodyPr wrap="square" rtlCol="0">
              <a:spAutoFit/>
            </a:bodyPr>
            <a:lstStyle/>
            <a:p>
              <a:pPr algn="ctr"/>
              <a:r>
                <a:rPr lang="en-US" sz="1700" dirty="0" smtClean="0">
                  <a:solidFill>
                    <a:schemeClr val="bg1"/>
                  </a:solidFill>
                </a:rPr>
                <a:t>VM</a:t>
              </a:r>
              <a:endParaRPr lang="en-US" sz="1700" dirty="0">
                <a:solidFill>
                  <a:schemeClr val="bg1"/>
                </a:solidFill>
              </a:endParaRPr>
            </a:p>
          </p:txBody>
        </p:sp>
      </p:grpSp>
      <p:sp>
        <p:nvSpPr>
          <p:cNvPr id="4" name="TextBox 3"/>
          <p:cNvSpPr txBox="1"/>
          <p:nvPr/>
        </p:nvSpPr>
        <p:spPr>
          <a:xfrm>
            <a:off x="4381304" y="673307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552157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894325" y="329370"/>
            <a:ext cx="7287353" cy="2867429"/>
          </a:xfrm>
          <a:solidFill>
            <a:schemeClr val="tx1"/>
          </a:solidFill>
          <a:ln w="28575" cmpd="sng">
            <a:solidFill>
              <a:schemeClr val="bg1">
                <a:lumMod val="75000"/>
              </a:schemeClr>
            </a:solidFill>
          </a:ln>
        </p:spPr>
        <p:txBody>
          <a:bodyPr>
            <a:normAutofit/>
          </a:bodyPr>
          <a:lstStyle/>
          <a:p>
            <a:pPr marL="0" indent="0">
              <a:buNone/>
            </a:pPr>
            <a:r>
              <a:rPr lang="en-US" sz="2000" dirty="0" smtClean="0">
                <a:latin typeface="Courier New"/>
                <a:cs typeface="Courier New"/>
              </a:rPr>
              <a:t>$ </a:t>
            </a:r>
            <a:r>
              <a:rPr lang="en-US" sz="2000" dirty="0" err="1">
                <a:latin typeface="Courier New"/>
                <a:cs typeface="Courier New"/>
              </a:rPr>
              <a:t>sudo</a:t>
            </a:r>
            <a:r>
              <a:rPr lang="en-US" sz="2000" dirty="0">
                <a:latin typeface="Courier New"/>
                <a:cs typeface="Courier New"/>
              </a:rPr>
              <a:t> </a:t>
            </a:r>
            <a:r>
              <a:rPr lang="en-US" sz="2000" dirty="0" err="1" smtClean="0">
                <a:latin typeface="Courier New"/>
                <a:cs typeface="Courier New"/>
              </a:rPr>
              <a:t>ifconfig</a:t>
            </a:r>
            <a:endParaRPr lang="en-US" sz="2000" dirty="0" smtClean="0">
              <a:latin typeface="Courier New"/>
              <a:cs typeface="Courier New"/>
            </a:endParaRPr>
          </a:p>
          <a:p>
            <a:pPr marL="0" indent="0">
              <a:buNone/>
            </a:pPr>
            <a:endParaRPr lang="en-US" sz="2000" dirty="0">
              <a:latin typeface="Courier New"/>
              <a:cs typeface="Courier New"/>
            </a:endParaRPr>
          </a:p>
          <a:p>
            <a:pPr marL="0" indent="0">
              <a:buNone/>
            </a:pPr>
            <a:r>
              <a:rPr lang="en-US" sz="2000" dirty="0">
                <a:latin typeface="Courier New"/>
                <a:cs typeface="Courier New"/>
              </a:rPr>
              <a:t>$ ping 10.1.1.2 –c </a:t>
            </a:r>
            <a:r>
              <a:rPr lang="en-US" sz="2000" dirty="0" smtClean="0">
                <a:latin typeface="Courier New"/>
                <a:cs typeface="Courier New"/>
              </a:rPr>
              <a:t>5 # server data </a:t>
            </a:r>
            <a:r>
              <a:rPr lang="en-US" sz="2000" dirty="0" err="1" smtClean="0">
                <a:latin typeface="Courier New"/>
                <a:cs typeface="Courier New"/>
              </a:rPr>
              <a:t>i</a:t>
            </a:r>
            <a:r>
              <a:rPr lang="en-US" sz="2000" dirty="0" smtClean="0">
                <a:latin typeface="Courier New"/>
                <a:cs typeface="Courier New"/>
              </a:rPr>
              <a:t>/f</a:t>
            </a:r>
            <a:endParaRPr lang="en-US" sz="2000" dirty="0">
              <a:latin typeface="Courier New"/>
              <a:cs typeface="Courier New"/>
            </a:endParaRPr>
          </a:p>
          <a:p>
            <a:pPr marL="0" indent="0">
              <a:buNone/>
            </a:pPr>
            <a:r>
              <a:rPr lang="en-US" sz="2000" dirty="0">
                <a:latin typeface="Courier New"/>
                <a:cs typeface="Courier New"/>
              </a:rPr>
              <a:t>$ ping 172.17.1.9 –c </a:t>
            </a:r>
            <a:r>
              <a:rPr lang="en-US" sz="2000" dirty="0" smtClean="0">
                <a:latin typeface="Courier New"/>
                <a:cs typeface="Courier New"/>
              </a:rPr>
              <a:t>5 </a:t>
            </a:r>
            <a:r>
              <a:rPr lang="en-US" sz="2000" dirty="0">
                <a:latin typeface="Courier New"/>
                <a:cs typeface="Courier New"/>
              </a:rPr>
              <a:t># server </a:t>
            </a:r>
            <a:r>
              <a:rPr lang="en-US" sz="2000" dirty="0" smtClean="0">
                <a:latin typeface="Courier New"/>
                <a:cs typeface="Courier New"/>
              </a:rPr>
              <a:t>ctrl </a:t>
            </a:r>
            <a:r>
              <a:rPr lang="en-US" sz="2000" dirty="0" err="1" smtClean="0">
                <a:latin typeface="Courier New"/>
                <a:cs typeface="Courier New"/>
              </a:rPr>
              <a:t>i</a:t>
            </a:r>
            <a:r>
              <a:rPr lang="en-US" sz="2000" dirty="0">
                <a:latin typeface="Courier New"/>
                <a:cs typeface="Courier New"/>
              </a:rPr>
              <a:t>/f</a:t>
            </a:r>
          </a:p>
          <a:p>
            <a:pPr marL="0" indent="0">
              <a:buNone/>
            </a:pPr>
            <a:endParaRPr lang="en-US" sz="2400" dirty="0">
              <a:latin typeface="Courier New"/>
              <a:cs typeface="Courier New"/>
            </a:endParaRPr>
          </a:p>
          <a:p>
            <a:pPr marL="0" indent="0">
              <a:buNone/>
            </a:pPr>
            <a:endParaRPr lang="en-US" sz="1600" dirty="0" smtClean="0">
              <a:latin typeface="Courier New"/>
              <a:cs typeface="Courier New"/>
            </a:endParaRPr>
          </a:p>
        </p:txBody>
      </p:sp>
      <p:sp>
        <p:nvSpPr>
          <p:cNvPr id="8" name="Content Placeholder 4"/>
          <p:cNvSpPr txBox="1">
            <a:spLocks/>
          </p:cNvSpPr>
          <p:nvPr/>
        </p:nvSpPr>
        <p:spPr>
          <a:xfrm>
            <a:off x="1748680" y="3377843"/>
            <a:ext cx="7114401" cy="3178441"/>
          </a:xfrm>
          <a:prstGeom prst="rect">
            <a:avLst/>
          </a:prstGeom>
          <a:solidFill>
            <a:srgbClr val="000000"/>
          </a:solidFill>
          <a:ln w="28575" cmpd="sng">
            <a:solidFill>
              <a:srgbClr val="BFBFBF"/>
            </a:solid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93CDDD"/>
                </a:solidFill>
                <a:latin typeface="Courier New"/>
                <a:cs typeface="Courier New"/>
              </a:rPr>
              <a:t>$ </a:t>
            </a:r>
            <a:r>
              <a:rPr lang="en-US" sz="2400" dirty="0" err="1" smtClean="0">
                <a:solidFill>
                  <a:srgbClr val="93CDDD"/>
                </a:solidFill>
                <a:latin typeface="Courier New"/>
                <a:cs typeface="Courier New"/>
              </a:rPr>
              <a:t>sudo</a:t>
            </a:r>
            <a:r>
              <a:rPr lang="en-US" sz="2400" dirty="0" smtClean="0">
                <a:solidFill>
                  <a:srgbClr val="93CDDD"/>
                </a:solidFill>
                <a:latin typeface="Courier New"/>
                <a:cs typeface="Courier New"/>
              </a:rPr>
              <a:t> </a:t>
            </a:r>
            <a:r>
              <a:rPr lang="en-US" sz="2400" dirty="0" err="1" smtClean="0">
                <a:solidFill>
                  <a:srgbClr val="93CDDD"/>
                </a:solidFill>
                <a:latin typeface="Courier New"/>
                <a:cs typeface="Courier New"/>
              </a:rPr>
              <a:t>ifconfig</a:t>
            </a:r>
            <a:endParaRPr lang="en-US" sz="2400" dirty="0" smtClean="0">
              <a:solidFill>
                <a:srgbClr val="93CDDD"/>
              </a:solidFill>
              <a:latin typeface="Courier New"/>
              <a:cs typeface="Courier New"/>
            </a:endParaRPr>
          </a:p>
          <a:p>
            <a:pPr marL="0" indent="0">
              <a:buFont typeface="Arial"/>
              <a:buNone/>
            </a:pPr>
            <a:endParaRPr lang="en-US" sz="2400" dirty="0" smtClean="0">
              <a:solidFill>
                <a:srgbClr val="93CDDD"/>
              </a:solidFill>
              <a:latin typeface="Courier New"/>
              <a:cs typeface="Courier New"/>
            </a:endParaRPr>
          </a:p>
          <a:p>
            <a:pPr marL="0" indent="0">
              <a:buFont typeface="Arial"/>
              <a:buNone/>
            </a:pPr>
            <a:endParaRPr lang="en-US" sz="1600" dirty="0">
              <a:latin typeface="Courier New"/>
              <a:cs typeface="Courier New"/>
            </a:endParaRPr>
          </a:p>
        </p:txBody>
      </p:sp>
      <p:pic>
        <p:nvPicPr>
          <p:cNvPr id="26" name="Picture 25"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220" y="5156925"/>
            <a:ext cx="1984861" cy="1701075"/>
          </a:xfrm>
          <a:prstGeom prst="rect">
            <a:avLst/>
          </a:prstGeom>
        </p:spPr>
      </p:pic>
      <p:sp>
        <p:nvSpPr>
          <p:cNvPr id="27" name="TextBox 26"/>
          <p:cNvSpPr txBox="1"/>
          <p:nvPr/>
        </p:nvSpPr>
        <p:spPr>
          <a:xfrm>
            <a:off x="6940457" y="5413268"/>
            <a:ext cx="1210113" cy="353943"/>
          </a:xfrm>
          <a:prstGeom prst="rect">
            <a:avLst/>
          </a:prstGeom>
          <a:noFill/>
        </p:spPr>
        <p:txBody>
          <a:bodyPr wrap="square" rtlCol="0">
            <a:spAutoFit/>
          </a:bodyPr>
          <a:lstStyle/>
          <a:p>
            <a:pPr algn="ctr"/>
            <a:r>
              <a:rPr lang="en-US" sz="1700" dirty="0">
                <a:solidFill>
                  <a:schemeClr val="bg1"/>
                </a:solidFill>
              </a:rPr>
              <a:t>s</a:t>
            </a:r>
            <a:r>
              <a:rPr lang="en-US" sz="1700" dirty="0" smtClean="0">
                <a:solidFill>
                  <a:schemeClr val="bg1"/>
                </a:solidFill>
              </a:rPr>
              <a:t>erver</a:t>
            </a:r>
          </a:p>
        </p:txBody>
      </p:sp>
      <p:pic>
        <p:nvPicPr>
          <p:cNvPr id="28" name="Picture 27"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590947" y="1676768"/>
            <a:ext cx="1984861" cy="1701075"/>
          </a:xfrm>
          <a:prstGeom prst="rect">
            <a:avLst/>
          </a:prstGeom>
        </p:spPr>
      </p:pic>
      <p:sp>
        <p:nvSpPr>
          <p:cNvPr id="29" name="TextBox 28"/>
          <p:cNvSpPr txBox="1"/>
          <p:nvPr/>
        </p:nvSpPr>
        <p:spPr>
          <a:xfrm>
            <a:off x="7290193" y="1933111"/>
            <a:ext cx="1210113" cy="353943"/>
          </a:xfrm>
          <a:prstGeom prst="rect">
            <a:avLst/>
          </a:prstGeom>
          <a:noFill/>
        </p:spPr>
        <p:txBody>
          <a:bodyPr wrap="square" rtlCol="0">
            <a:spAutoFit/>
          </a:bodyPr>
          <a:lstStyle/>
          <a:p>
            <a:pPr algn="ctr"/>
            <a:r>
              <a:rPr lang="en-US" sz="1700" dirty="0">
                <a:solidFill>
                  <a:schemeClr val="bg1"/>
                </a:solidFill>
              </a:rPr>
              <a:t>c</a:t>
            </a:r>
            <a:r>
              <a:rPr lang="en-US" sz="1700" dirty="0" smtClean="0">
                <a:solidFill>
                  <a:schemeClr val="bg1"/>
                </a:solidFill>
              </a:rPr>
              <a:t>lient</a:t>
            </a:r>
          </a:p>
        </p:txBody>
      </p:sp>
      <p:grpSp>
        <p:nvGrpSpPr>
          <p:cNvPr id="13" name="Group 12"/>
          <p:cNvGrpSpPr/>
          <p:nvPr/>
        </p:nvGrpSpPr>
        <p:grpSpPr>
          <a:xfrm>
            <a:off x="529186" y="95596"/>
            <a:ext cx="541209" cy="452517"/>
            <a:chOff x="230820" y="270791"/>
            <a:chExt cx="541209" cy="452517"/>
          </a:xfrm>
        </p:grpSpPr>
        <p:sp>
          <p:nvSpPr>
            <p:cNvPr id="14" name="Oval 13"/>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5" name="TextBox 14"/>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grpSp>
        <p:nvGrpSpPr>
          <p:cNvPr id="19" name="Group 18"/>
          <p:cNvGrpSpPr/>
          <p:nvPr/>
        </p:nvGrpSpPr>
        <p:grpSpPr>
          <a:xfrm>
            <a:off x="1327884" y="3212527"/>
            <a:ext cx="541209" cy="452517"/>
            <a:chOff x="230820" y="270791"/>
            <a:chExt cx="541209" cy="452517"/>
          </a:xfrm>
        </p:grpSpPr>
        <p:sp>
          <p:nvSpPr>
            <p:cNvPr id="20" name="Oval 19"/>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21" name="TextBox 20"/>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spTree>
    <p:extLst>
      <p:ext uri="{BB962C8B-B14F-4D97-AF65-F5344CB8AC3E}">
        <p14:creationId xmlns:p14="http://schemas.microsoft.com/office/powerpoint/2010/main" val="909450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Rectangle 2"/>
          <p:cNvSpPr/>
          <p:nvPr/>
        </p:nvSpPr>
        <p:spPr>
          <a:xfrm>
            <a:off x="332612" y="211656"/>
            <a:ext cx="8557204" cy="6810755"/>
          </a:xfrm>
          <a:prstGeom prst="rect">
            <a:avLst/>
          </a:prstGeom>
          <a:solidFill>
            <a:srgbClr val="FFFFFF"/>
          </a:solidFill>
          <a:ln>
            <a:noFill/>
          </a:ln>
          <a:effectLst>
            <a:outerShdw blurRad="50800" dist="50800" dir="18900000" sx="101000" sy="101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1976"/>
            <a:ext cx="8229600" cy="1143000"/>
          </a:xfrm>
        </p:spPr>
        <p:txBody>
          <a:bodyPr/>
          <a:lstStyle/>
          <a:p>
            <a:r>
              <a:rPr lang="en-US" dirty="0" smtClean="0">
                <a:solidFill>
                  <a:srgbClr val="000000"/>
                </a:solidFill>
                <a:latin typeface="Times New Roman"/>
                <a:cs typeface="Times New Roman"/>
              </a:rPr>
              <a:t>Worksheet</a:t>
            </a:r>
            <a:endParaRPr lang="en-US" dirty="0">
              <a:solidFill>
                <a:srgbClr val="000000"/>
              </a:solidFill>
              <a:latin typeface="Times New Roman"/>
              <a:cs typeface="Times New Roman"/>
            </a:endParaRPr>
          </a:p>
        </p:txBody>
      </p:sp>
      <p:sp>
        <p:nvSpPr>
          <p:cNvPr id="9" name="Content Placeholder 5"/>
          <p:cNvSpPr txBox="1">
            <a:spLocks/>
          </p:cNvSpPr>
          <p:nvPr/>
        </p:nvSpPr>
        <p:spPr>
          <a:xfrm>
            <a:off x="1936686" y="1020927"/>
            <a:ext cx="5121404" cy="17426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marL="0" indent="0" algn="ctr">
              <a:lnSpc>
                <a:spcPct val="80000"/>
              </a:lnSpc>
              <a:buNone/>
            </a:pPr>
            <a:r>
              <a:rPr lang="en-US" b="1" dirty="0" smtClean="0">
                <a:solidFill>
                  <a:srgbClr val="000000"/>
                </a:solidFill>
                <a:latin typeface="Times New Roman"/>
                <a:cs typeface="Times New Roman"/>
              </a:rPr>
              <a:t>Project Name:	</a:t>
            </a:r>
            <a:r>
              <a:rPr lang="en-US" dirty="0" smtClean="0">
                <a:solidFill>
                  <a:srgbClr val="000000"/>
                </a:solidFill>
                <a:latin typeface="Times New Roman"/>
                <a:cs typeface="Times New Roman"/>
              </a:rPr>
              <a:t>GEC20</a:t>
            </a:r>
          </a:p>
          <a:p>
            <a:pPr marL="0" indent="0" algn="ctr">
              <a:lnSpc>
                <a:spcPct val="80000"/>
              </a:lnSpc>
              <a:buNone/>
            </a:pPr>
            <a:r>
              <a:rPr lang="en-US" b="1" dirty="0" smtClean="0">
                <a:solidFill>
                  <a:srgbClr val="000000"/>
                </a:solidFill>
                <a:latin typeface="Times New Roman"/>
                <a:cs typeface="Times New Roman"/>
              </a:rPr>
              <a:t>Slice Name: 		</a:t>
            </a:r>
            <a:r>
              <a:rPr lang="en-US" dirty="0">
                <a:solidFill>
                  <a:srgbClr val="000000"/>
                </a:solidFill>
                <a:latin typeface="Times New Roman"/>
                <a:cs typeface="Times New Roman"/>
              </a:rPr>
              <a:t>lab0&lt;your initials&gt; </a:t>
            </a:r>
            <a:endParaRPr lang="en-US" sz="3200" b="1" dirty="0" smtClean="0">
              <a:solidFill>
                <a:srgbClr val="000000"/>
              </a:solidFill>
              <a:latin typeface="Times New Roman"/>
              <a:cs typeface="Times New Roman"/>
            </a:endParaRPr>
          </a:p>
        </p:txBody>
      </p:sp>
      <p:grpSp>
        <p:nvGrpSpPr>
          <p:cNvPr id="12" name="Group 11"/>
          <p:cNvGrpSpPr/>
          <p:nvPr/>
        </p:nvGrpSpPr>
        <p:grpSpPr>
          <a:xfrm>
            <a:off x="62007" y="165861"/>
            <a:ext cx="541209" cy="452517"/>
            <a:chOff x="230820" y="270791"/>
            <a:chExt cx="541209" cy="452517"/>
          </a:xfrm>
        </p:grpSpPr>
        <p:sp>
          <p:nvSpPr>
            <p:cNvPr id="13" name="Oval 12"/>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4" name="TextBox 13"/>
            <p:cNvSpPr txBox="1"/>
            <p:nvPr/>
          </p:nvSpPr>
          <p:spPr>
            <a:xfrm>
              <a:off x="230820" y="280815"/>
              <a:ext cx="541209" cy="400110"/>
            </a:xfrm>
            <a:prstGeom prst="rect">
              <a:avLst/>
            </a:prstGeom>
            <a:noFill/>
          </p:spPr>
          <p:txBody>
            <a:bodyPr wrap="none" rtlCol="0">
              <a:spAutoFit/>
            </a:bodyPr>
            <a:lstStyle/>
            <a:p>
              <a:r>
                <a:rPr lang="en-US" sz="2000" b="1" dirty="0" smtClean="0"/>
                <a:t>5.1</a:t>
              </a:r>
              <a:endParaRPr lang="en-US" sz="2000" b="1" dirty="0"/>
            </a:p>
          </p:txBody>
        </p:sp>
      </p:grpSp>
      <p:grpSp>
        <p:nvGrpSpPr>
          <p:cNvPr id="60" name="Group 59"/>
          <p:cNvGrpSpPr/>
          <p:nvPr/>
        </p:nvGrpSpPr>
        <p:grpSpPr>
          <a:xfrm>
            <a:off x="1263041" y="1646902"/>
            <a:ext cx="6768207" cy="5679206"/>
            <a:chOff x="427205" y="-187191"/>
            <a:chExt cx="8360474" cy="7015278"/>
          </a:xfrm>
        </p:grpSpPr>
        <p:sp>
          <p:nvSpPr>
            <p:cNvPr id="61" name="Rounded Rectangle 60"/>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2" name="Straight Connector 61"/>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641930" y="3956503"/>
              <a:ext cx="6307651" cy="2194378"/>
              <a:chOff x="614019" y="1727250"/>
              <a:chExt cx="6307651" cy="2194378"/>
            </a:xfrm>
          </p:grpSpPr>
          <p:sp>
            <p:nvSpPr>
              <p:cNvPr id="93" name="Rounded Rectangle 92"/>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smtClean="0"/>
                  <a:t>client</a:t>
                </a:r>
                <a:endParaRPr lang="en-US" dirty="0"/>
              </a:p>
            </p:txBody>
          </p:sp>
          <p:sp>
            <p:nvSpPr>
              <p:cNvPr id="94" name="TextBox 93"/>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5" name="TextBox 94"/>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96" name="Oval 95"/>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7" name="Group 96"/>
              <p:cNvGrpSpPr/>
              <p:nvPr/>
            </p:nvGrpSpPr>
            <p:grpSpPr>
              <a:xfrm rot="5400000">
                <a:off x="4604759" y="849056"/>
                <a:ext cx="181438" cy="4452384"/>
                <a:chOff x="1577376" y="-1989040"/>
                <a:chExt cx="181438" cy="4452384"/>
              </a:xfrm>
              <a:effectLst/>
            </p:grpSpPr>
            <p:sp>
              <p:nvSpPr>
                <p:cNvPr id="100" name="Oval 99"/>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8" name="TextBox 97"/>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99" name="TextBox 98"/>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64" name="Group 63"/>
            <p:cNvGrpSpPr/>
            <p:nvPr/>
          </p:nvGrpSpPr>
          <p:grpSpPr>
            <a:xfrm flipH="1">
              <a:off x="5177027" y="3984417"/>
              <a:ext cx="3388107" cy="2166464"/>
              <a:chOff x="608355" y="1755164"/>
              <a:chExt cx="3388107" cy="2166464"/>
            </a:xfrm>
          </p:grpSpPr>
          <p:sp>
            <p:nvSpPr>
              <p:cNvPr id="86" name="Rounded Rectangle 85"/>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smtClean="0"/>
                  <a:t>server</a:t>
                </a:r>
                <a:endParaRPr lang="en-US" sz="1200" dirty="0"/>
              </a:p>
            </p:txBody>
          </p:sp>
          <p:sp>
            <p:nvSpPr>
              <p:cNvPr id="87" name="TextBox 86"/>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88" name="TextBox 87"/>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89" name="Oval 88"/>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TextBox 90"/>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92" name="TextBox 91"/>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65" name="TextBox 64"/>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66" name="TextBox 65"/>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67" name="Freeform 66"/>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Freeform 67"/>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9" name="TextBox 68"/>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70" name="TextBox 69"/>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71" name="Cloud 70"/>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72"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72"/>
            <p:cNvGrpSpPr/>
            <p:nvPr/>
          </p:nvGrpSpPr>
          <p:grpSpPr>
            <a:xfrm>
              <a:off x="614019" y="2888062"/>
              <a:ext cx="7939413" cy="558784"/>
              <a:chOff x="530289" y="2868126"/>
              <a:chExt cx="7939413" cy="558784"/>
            </a:xfrm>
          </p:grpSpPr>
          <p:sp>
            <p:nvSpPr>
              <p:cNvPr id="84" name="Rounded Rectangle 83"/>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85" name="Oval 84"/>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4" name="Oval 73"/>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5" name="Straight Connector 74"/>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6" name="Oval 75"/>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7" name="Straight Connector 76"/>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78" name="Oval 77"/>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9" name="Group 78"/>
            <p:cNvGrpSpPr/>
            <p:nvPr/>
          </p:nvGrpSpPr>
          <p:grpSpPr>
            <a:xfrm>
              <a:off x="4171316" y="4442600"/>
              <a:ext cx="900225" cy="1730418"/>
              <a:chOff x="4143405" y="4592890"/>
              <a:chExt cx="900225" cy="1730418"/>
            </a:xfrm>
          </p:grpSpPr>
          <p:sp>
            <p:nvSpPr>
              <p:cNvPr id="81" name="Rounded Rectangle 80"/>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82" name="Oval 81"/>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Oval 82"/>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0" name="TextBox 79"/>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spTree>
    <p:extLst>
      <p:ext uri="{BB962C8B-B14F-4D97-AF65-F5344CB8AC3E}">
        <p14:creationId xmlns:p14="http://schemas.microsoft.com/office/powerpoint/2010/main" val="124310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326359" y="152936"/>
            <a:ext cx="4182204" cy="6556284"/>
          </a:xfrm>
          <a:ln w="19050" cmpd="sng">
            <a:solidFill>
              <a:schemeClr val="bg1">
                <a:lumMod val="75000"/>
              </a:schemeClr>
            </a:solidFill>
          </a:ln>
        </p:spPr>
        <p:txBody>
          <a:bodyPr>
            <a:normAutofit/>
          </a:bodyPr>
          <a:lstStyle/>
          <a:p>
            <a:pPr marL="0" indent="0">
              <a:buNone/>
            </a:pPr>
            <a:endParaRPr lang="en-US" sz="1600" dirty="0" smtClean="0">
              <a:solidFill>
                <a:schemeClr val="bg1">
                  <a:lumMod val="75000"/>
                </a:schemeClr>
              </a:solidFill>
              <a:latin typeface="Courier New"/>
              <a:cs typeface="Courier New"/>
            </a:endParaRPr>
          </a:p>
          <a:p>
            <a:pPr marL="0" indent="0">
              <a:buNone/>
            </a:pPr>
            <a:r>
              <a:rPr lang="en-US" sz="1600" dirty="0" smtClean="0">
                <a:solidFill>
                  <a:schemeClr val="bg1">
                    <a:lumMod val="75000"/>
                  </a:schemeClr>
                </a:solidFill>
                <a:latin typeface="Courier New"/>
                <a:cs typeface="Courier New"/>
              </a:rPr>
              <a:t>$ </a:t>
            </a:r>
            <a:r>
              <a:rPr lang="en-US" sz="1600" dirty="0" err="1" smtClean="0">
                <a:solidFill>
                  <a:schemeClr val="bg1">
                    <a:lumMod val="75000"/>
                  </a:schemeClr>
                </a:solidFill>
                <a:latin typeface="Courier New"/>
                <a:cs typeface="Courier New"/>
              </a:rPr>
              <a:t>sudo</a:t>
            </a:r>
            <a:r>
              <a:rPr lang="en-US" sz="1600" dirty="0" smtClean="0">
                <a:solidFill>
                  <a:schemeClr val="bg1">
                    <a:lumMod val="75000"/>
                  </a:schemeClr>
                </a:solidFill>
                <a:latin typeface="Courier New"/>
                <a:cs typeface="Courier New"/>
              </a:rPr>
              <a:t> apt-get install </a:t>
            </a:r>
            <a:r>
              <a:rPr lang="en-US" sz="1600" dirty="0" err="1" smtClean="0">
                <a:solidFill>
                  <a:schemeClr val="bg1">
                    <a:lumMod val="75000"/>
                  </a:schemeClr>
                </a:solidFill>
                <a:latin typeface="Courier New"/>
                <a:cs typeface="Courier New"/>
              </a:rPr>
              <a:t>iperf</a:t>
            </a:r>
            <a:r>
              <a:rPr lang="en-US" sz="1600" dirty="0" smtClean="0">
                <a:solidFill>
                  <a:schemeClr val="bg1">
                    <a:lumMod val="75000"/>
                  </a:schemeClr>
                </a:solidFill>
                <a:latin typeface="Courier New"/>
                <a:cs typeface="Courier New"/>
              </a:rPr>
              <a:t> </a:t>
            </a:r>
            <a:endParaRPr lang="en-US" sz="1600" dirty="0" smtClean="0">
              <a:latin typeface="Courier New"/>
              <a:cs typeface="Courier New"/>
            </a:endParaRPr>
          </a:p>
          <a:p>
            <a:pPr marL="0" indent="0">
              <a:buNone/>
            </a:pPr>
            <a:r>
              <a:rPr lang="en-US" sz="1600" dirty="0" smtClean="0">
                <a:latin typeface="Courier New"/>
                <a:cs typeface="Courier New"/>
              </a:rPr>
              <a:t>$ hash</a:t>
            </a:r>
            <a:endParaRPr lang="en-US" sz="1600" dirty="0">
              <a:latin typeface="Courier New"/>
              <a:cs typeface="Courier New"/>
            </a:endParaRPr>
          </a:p>
          <a:p>
            <a:pPr marL="0" indent="0">
              <a:buNone/>
            </a:pPr>
            <a:endParaRPr lang="en-US" sz="1600" dirty="0" smtClean="0">
              <a:latin typeface="Courier New"/>
              <a:cs typeface="Courier New"/>
            </a:endParaRPr>
          </a:p>
          <a:p>
            <a:pPr marL="0" indent="0">
              <a:buNone/>
            </a:pPr>
            <a:endParaRPr lang="en-US" sz="1600" dirty="0" smtClean="0">
              <a:latin typeface="Courier New"/>
              <a:cs typeface="Courier New"/>
            </a:endParaRPr>
          </a:p>
          <a:p>
            <a:pPr marL="0" indent="0">
              <a:buNone/>
            </a:pPr>
            <a:endParaRPr lang="en-US" sz="1600" dirty="0" smtClean="0">
              <a:latin typeface="Courier New"/>
              <a:cs typeface="Courier New"/>
            </a:endParaRPr>
          </a:p>
          <a:p>
            <a:pPr marL="0" indent="0">
              <a:buNone/>
            </a:pPr>
            <a:endParaRPr lang="en-US" sz="1600" dirty="0" smtClean="0">
              <a:latin typeface="Courier New"/>
              <a:cs typeface="Courier New"/>
            </a:endParaRPr>
          </a:p>
          <a:p>
            <a:pPr marL="0" indent="0">
              <a:buNone/>
            </a:pPr>
            <a:r>
              <a:rPr lang="en-US" sz="1600" dirty="0" smtClean="0">
                <a:latin typeface="Courier New"/>
                <a:cs typeface="Courier New"/>
              </a:rPr>
              <a:t># server </a:t>
            </a:r>
            <a:r>
              <a:rPr lang="en-US" sz="1600" dirty="0">
                <a:latin typeface="Courier New"/>
                <a:cs typeface="Courier New"/>
              </a:rPr>
              <a:t>data </a:t>
            </a:r>
            <a:r>
              <a:rPr lang="en-US" sz="1600" dirty="0" err="1">
                <a:latin typeface="Courier New"/>
                <a:cs typeface="Courier New"/>
              </a:rPr>
              <a:t>i</a:t>
            </a:r>
            <a:r>
              <a:rPr lang="en-US" sz="1600" dirty="0">
                <a:latin typeface="Courier New"/>
                <a:cs typeface="Courier New"/>
              </a:rPr>
              <a:t>/</a:t>
            </a:r>
            <a:r>
              <a:rPr lang="en-US" sz="1600" dirty="0" smtClean="0">
                <a:latin typeface="Courier New"/>
                <a:cs typeface="Courier New"/>
              </a:rPr>
              <a:t>f</a:t>
            </a:r>
          </a:p>
          <a:p>
            <a:pPr marL="0" indent="0">
              <a:buNone/>
            </a:pPr>
            <a:r>
              <a:rPr lang="en-US" sz="1600" dirty="0" smtClean="0">
                <a:latin typeface="Courier New"/>
                <a:cs typeface="Courier New"/>
              </a:rPr>
              <a:t>$ </a:t>
            </a:r>
            <a:r>
              <a:rPr lang="en-US" sz="1600" dirty="0" err="1" smtClean="0">
                <a:latin typeface="Courier New"/>
                <a:cs typeface="Courier New"/>
              </a:rPr>
              <a:t>iperf</a:t>
            </a:r>
            <a:r>
              <a:rPr lang="en-US" sz="1600" dirty="0" smtClean="0">
                <a:latin typeface="Courier New"/>
                <a:cs typeface="Courier New"/>
              </a:rPr>
              <a:t> –c </a:t>
            </a:r>
            <a:r>
              <a:rPr lang="en-US" sz="1600" b="1" dirty="0" smtClean="0">
                <a:latin typeface="Courier New"/>
                <a:cs typeface="Courier New"/>
              </a:rPr>
              <a:t>10.1.1.2 </a:t>
            </a:r>
          </a:p>
          <a:p>
            <a:pPr marL="0" indent="0">
              <a:buNone/>
            </a:pPr>
            <a:r>
              <a:rPr lang="en-US" sz="1600" dirty="0" smtClean="0">
                <a:latin typeface="Courier New"/>
                <a:cs typeface="Courier New"/>
              </a:rPr>
              <a:t>…</a:t>
            </a:r>
            <a:endParaRPr lang="en-US" sz="1600" b="1" dirty="0" smtClean="0">
              <a:latin typeface="Courier New"/>
              <a:cs typeface="Courier New"/>
            </a:endParaRPr>
          </a:p>
          <a:p>
            <a:pPr marL="0" indent="0">
              <a:buNone/>
            </a:pPr>
            <a:endParaRPr lang="en-US" sz="1600" b="1" dirty="0" smtClean="0">
              <a:latin typeface="Courier New"/>
              <a:cs typeface="Courier New"/>
            </a:endParaRPr>
          </a:p>
          <a:p>
            <a:pPr marL="0" indent="0">
              <a:buNone/>
            </a:pPr>
            <a:endParaRPr lang="en-US" sz="1600" b="1" dirty="0">
              <a:latin typeface="Courier New"/>
              <a:cs typeface="Courier New"/>
            </a:endParaRPr>
          </a:p>
          <a:p>
            <a:pPr marL="0" indent="0">
              <a:buNone/>
            </a:pPr>
            <a:endParaRPr lang="en-US" sz="1600" b="1" dirty="0" smtClean="0">
              <a:latin typeface="Courier New"/>
              <a:cs typeface="Courier New"/>
            </a:endParaRPr>
          </a:p>
          <a:p>
            <a:pPr marL="0" indent="0">
              <a:buNone/>
            </a:pPr>
            <a:endParaRPr lang="en-US" sz="2000" dirty="0" smtClean="0">
              <a:latin typeface="Courier New"/>
              <a:cs typeface="Courier New"/>
            </a:endParaRPr>
          </a:p>
        </p:txBody>
      </p:sp>
      <p:sp>
        <p:nvSpPr>
          <p:cNvPr id="8" name="Content Placeholder 4"/>
          <p:cNvSpPr txBox="1">
            <a:spLocks/>
          </p:cNvSpPr>
          <p:nvPr/>
        </p:nvSpPr>
        <p:spPr>
          <a:xfrm>
            <a:off x="4766787" y="152936"/>
            <a:ext cx="4182204" cy="6556284"/>
          </a:xfrm>
          <a:prstGeom prst="rect">
            <a:avLst/>
          </a:prstGeom>
          <a:solidFill>
            <a:srgbClr val="000000"/>
          </a:solidFill>
          <a:ln w="19050" cmpd="sng">
            <a:solidFill>
              <a:schemeClr val="bg1">
                <a:lumMod val="75000"/>
              </a:schemeClr>
            </a:solidFill>
          </a:ln>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rgbClr val="00FF0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00FF0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00FF0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00FF0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00FF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smtClean="0">
              <a:solidFill>
                <a:schemeClr val="bg1">
                  <a:lumMod val="75000"/>
                </a:schemeClr>
              </a:solidFill>
              <a:latin typeface="Courier New"/>
              <a:cs typeface="Courier New"/>
            </a:endParaRPr>
          </a:p>
          <a:p>
            <a:pPr marL="0" indent="0">
              <a:buNone/>
            </a:pPr>
            <a:r>
              <a:rPr lang="en-US" sz="1600" dirty="0">
                <a:solidFill>
                  <a:schemeClr val="bg1">
                    <a:lumMod val="75000"/>
                  </a:schemeClr>
                </a:solidFill>
                <a:latin typeface="Courier New"/>
                <a:cs typeface="Courier New"/>
              </a:rPr>
              <a:t>$ </a:t>
            </a:r>
            <a:r>
              <a:rPr lang="en-US" sz="1600" dirty="0" err="1">
                <a:solidFill>
                  <a:schemeClr val="bg1">
                    <a:lumMod val="75000"/>
                  </a:schemeClr>
                </a:solidFill>
                <a:latin typeface="Courier New"/>
                <a:cs typeface="Courier New"/>
              </a:rPr>
              <a:t>sudo</a:t>
            </a:r>
            <a:r>
              <a:rPr lang="en-US" sz="1600" dirty="0">
                <a:solidFill>
                  <a:schemeClr val="bg1">
                    <a:lumMod val="75000"/>
                  </a:schemeClr>
                </a:solidFill>
                <a:latin typeface="Courier New"/>
                <a:cs typeface="Courier New"/>
              </a:rPr>
              <a:t> apt-get install </a:t>
            </a:r>
            <a:r>
              <a:rPr lang="en-US" sz="1600" dirty="0" err="1" smtClean="0">
                <a:solidFill>
                  <a:schemeClr val="bg1">
                    <a:lumMod val="75000"/>
                  </a:schemeClr>
                </a:solidFill>
                <a:latin typeface="Courier New"/>
                <a:cs typeface="Courier New"/>
              </a:rPr>
              <a:t>iperf</a:t>
            </a:r>
            <a:endParaRPr lang="en-US" sz="1600" dirty="0">
              <a:latin typeface="Courier New"/>
              <a:cs typeface="Courier New"/>
            </a:endParaRPr>
          </a:p>
          <a:p>
            <a:pPr marL="0" indent="0">
              <a:spcBef>
                <a:spcPts val="0"/>
              </a:spcBef>
              <a:buNone/>
            </a:pPr>
            <a:r>
              <a:rPr lang="en-US" sz="1600" dirty="0">
                <a:solidFill>
                  <a:srgbClr val="4BACC6"/>
                </a:solidFill>
                <a:latin typeface="Courier New"/>
                <a:cs typeface="Courier New"/>
              </a:rPr>
              <a:t>$ </a:t>
            </a:r>
            <a:r>
              <a:rPr lang="en-US" sz="1600" dirty="0" smtClean="0">
                <a:solidFill>
                  <a:srgbClr val="4BACC6"/>
                </a:solidFill>
                <a:latin typeface="Courier New"/>
                <a:cs typeface="Courier New"/>
              </a:rPr>
              <a:t>hash</a:t>
            </a:r>
            <a:endParaRPr lang="en-US" sz="1600" dirty="0">
              <a:solidFill>
                <a:srgbClr val="4BACC6"/>
              </a:solidFill>
              <a:latin typeface="Courier New"/>
              <a:cs typeface="Courier New"/>
            </a:endParaRPr>
          </a:p>
          <a:p>
            <a:pPr marL="0" indent="0">
              <a:spcBef>
                <a:spcPts val="0"/>
              </a:spcBef>
              <a:buNone/>
            </a:pPr>
            <a:endParaRPr lang="en-US" sz="1600" dirty="0" smtClean="0">
              <a:solidFill>
                <a:srgbClr val="4BACC6"/>
              </a:solidFill>
              <a:latin typeface="Courier New"/>
              <a:cs typeface="Courier New"/>
            </a:endParaRPr>
          </a:p>
          <a:p>
            <a:pPr marL="0" indent="0">
              <a:spcBef>
                <a:spcPts val="0"/>
              </a:spcBef>
              <a:buNone/>
            </a:pPr>
            <a:r>
              <a:rPr lang="en-US" sz="1600" dirty="0" smtClean="0">
                <a:solidFill>
                  <a:srgbClr val="4BACC6"/>
                </a:solidFill>
                <a:latin typeface="Courier New"/>
                <a:cs typeface="Courier New"/>
              </a:rPr>
              <a:t># start an </a:t>
            </a:r>
            <a:r>
              <a:rPr lang="en-US" sz="1600" dirty="0" err="1" smtClean="0">
                <a:solidFill>
                  <a:srgbClr val="4BACC6"/>
                </a:solidFill>
                <a:latin typeface="Courier New"/>
                <a:cs typeface="Courier New"/>
              </a:rPr>
              <a:t>iperf</a:t>
            </a:r>
            <a:r>
              <a:rPr lang="en-US" sz="1600" dirty="0" smtClean="0">
                <a:solidFill>
                  <a:srgbClr val="4BACC6"/>
                </a:solidFill>
                <a:latin typeface="Courier New"/>
                <a:cs typeface="Courier New"/>
              </a:rPr>
              <a:t> server</a:t>
            </a:r>
          </a:p>
          <a:p>
            <a:pPr marL="0" indent="0">
              <a:spcBef>
                <a:spcPts val="0"/>
              </a:spcBef>
              <a:buNone/>
            </a:pPr>
            <a:r>
              <a:rPr lang="en-US" sz="1600" dirty="0" smtClean="0">
                <a:solidFill>
                  <a:srgbClr val="4BACC6"/>
                </a:solidFill>
                <a:latin typeface="Courier New"/>
                <a:cs typeface="Courier New"/>
              </a:rPr>
              <a:t>$ </a:t>
            </a:r>
            <a:r>
              <a:rPr lang="en-US" sz="1600" dirty="0" err="1" smtClean="0">
                <a:solidFill>
                  <a:srgbClr val="4BACC6"/>
                </a:solidFill>
                <a:latin typeface="Courier New"/>
                <a:cs typeface="Courier New"/>
              </a:rPr>
              <a:t>iperf</a:t>
            </a:r>
            <a:r>
              <a:rPr lang="en-US" sz="1600" dirty="0" smtClean="0">
                <a:solidFill>
                  <a:srgbClr val="4BACC6"/>
                </a:solidFill>
                <a:latin typeface="Courier New"/>
                <a:cs typeface="Courier New"/>
              </a:rPr>
              <a:t> -s</a:t>
            </a:r>
          </a:p>
        </p:txBody>
      </p:sp>
      <p:pic>
        <p:nvPicPr>
          <p:cNvPr id="25" name="Picture 24"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6725" y="5665980"/>
            <a:ext cx="1589752" cy="1362456"/>
          </a:xfrm>
          <a:prstGeom prst="rect">
            <a:avLst/>
          </a:prstGeom>
        </p:spPr>
      </p:pic>
      <p:sp>
        <p:nvSpPr>
          <p:cNvPr id="26" name="TextBox 25"/>
          <p:cNvSpPr txBox="1"/>
          <p:nvPr/>
        </p:nvSpPr>
        <p:spPr>
          <a:xfrm>
            <a:off x="7543175" y="5837591"/>
            <a:ext cx="1210113" cy="353943"/>
          </a:xfrm>
          <a:prstGeom prst="rect">
            <a:avLst/>
          </a:prstGeom>
          <a:noFill/>
        </p:spPr>
        <p:txBody>
          <a:bodyPr wrap="square" rtlCol="0">
            <a:spAutoFit/>
          </a:bodyPr>
          <a:lstStyle/>
          <a:p>
            <a:pPr algn="ctr"/>
            <a:r>
              <a:rPr lang="en-US" sz="1700" dirty="0">
                <a:solidFill>
                  <a:schemeClr val="bg1"/>
                </a:solidFill>
              </a:rPr>
              <a:t>s</a:t>
            </a:r>
            <a:r>
              <a:rPr lang="en-US" sz="1700" dirty="0" smtClean="0">
                <a:solidFill>
                  <a:schemeClr val="bg1"/>
                </a:solidFill>
              </a:rPr>
              <a:t>erver</a:t>
            </a:r>
          </a:p>
        </p:txBody>
      </p:sp>
      <p:pic>
        <p:nvPicPr>
          <p:cNvPr id="27" name="Picture 26" descr="skd188256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804033" y="5608295"/>
            <a:ext cx="1584287" cy="1357773"/>
          </a:xfrm>
          <a:prstGeom prst="rect">
            <a:avLst/>
          </a:prstGeom>
        </p:spPr>
      </p:pic>
      <p:sp>
        <p:nvSpPr>
          <p:cNvPr id="28" name="TextBox 27"/>
          <p:cNvSpPr txBox="1"/>
          <p:nvPr/>
        </p:nvSpPr>
        <p:spPr>
          <a:xfrm>
            <a:off x="3361956" y="5769738"/>
            <a:ext cx="965894" cy="353943"/>
          </a:xfrm>
          <a:prstGeom prst="rect">
            <a:avLst/>
          </a:prstGeom>
          <a:noFill/>
        </p:spPr>
        <p:txBody>
          <a:bodyPr wrap="square" rtlCol="0">
            <a:spAutoFit/>
          </a:bodyPr>
          <a:lstStyle/>
          <a:p>
            <a:pPr algn="ctr"/>
            <a:r>
              <a:rPr lang="en-US" sz="1700" dirty="0">
                <a:solidFill>
                  <a:schemeClr val="bg1"/>
                </a:solidFill>
              </a:rPr>
              <a:t>c</a:t>
            </a:r>
            <a:r>
              <a:rPr lang="en-US" sz="1700" dirty="0" smtClean="0">
                <a:solidFill>
                  <a:schemeClr val="bg1"/>
                </a:solidFill>
              </a:rPr>
              <a:t>lient</a:t>
            </a:r>
          </a:p>
        </p:txBody>
      </p:sp>
      <p:grpSp>
        <p:nvGrpSpPr>
          <p:cNvPr id="10" name="Group 9"/>
          <p:cNvGrpSpPr/>
          <p:nvPr/>
        </p:nvGrpSpPr>
        <p:grpSpPr>
          <a:xfrm>
            <a:off x="4313166" y="36495"/>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5.2</a:t>
              </a:r>
              <a:endParaRPr lang="en-US" sz="2000" b="1" dirty="0"/>
            </a:p>
          </p:txBody>
        </p:sp>
      </p:grpSp>
    </p:spTree>
    <p:extLst>
      <p:ext uri="{BB962C8B-B14F-4D97-AF65-F5344CB8AC3E}">
        <p14:creationId xmlns:p14="http://schemas.microsoft.com/office/powerpoint/2010/main" val="2877543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86476" y="489012"/>
            <a:ext cx="541209" cy="452517"/>
            <a:chOff x="230820" y="270791"/>
            <a:chExt cx="54120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1209" cy="400110"/>
            </a:xfrm>
            <a:prstGeom prst="rect">
              <a:avLst/>
            </a:prstGeom>
            <a:noFill/>
          </p:spPr>
          <p:txBody>
            <a:bodyPr wrap="none" rtlCol="0">
              <a:spAutoFit/>
            </a:bodyPr>
            <a:lstStyle/>
            <a:p>
              <a:r>
                <a:rPr lang="en-US" sz="2000" b="1" dirty="0" smtClean="0"/>
                <a:t>5.2</a:t>
              </a:r>
              <a:endParaRPr lang="en-US" sz="2000" b="1" dirty="0"/>
            </a:p>
          </p:txBody>
        </p:sp>
      </p:grpSp>
      <p:sp>
        <p:nvSpPr>
          <p:cNvPr id="4" name="TextBox 3"/>
          <p:cNvSpPr txBox="1"/>
          <p:nvPr/>
        </p:nvSpPr>
        <p:spPr>
          <a:xfrm>
            <a:off x="530000" y="64288"/>
            <a:ext cx="9089208" cy="1077218"/>
          </a:xfrm>
          <a:prstGeom prst="rect">
            <a:avLst/>
          </a:prstGeom>
          <a:noFill/>
        </p:spPr>
        <p:txBody>
          <a:bodyPr wrap="none" rtlCol="0">
            <a:spAutoFit/>
          </a:bodyPr>
          <a:lstStyle/>
          <a:p>
            <a:r>
              <a:rPr lang="en-US" sz="3100" i="1" dirty="0" smtClean="0"/>
              <a:t>What is the bandwidth of the </a:t>
            </a:r>
            <a:r>
              <a:rPr lang="en-US" sz="3100" b="1" i="1" dirty="0" smtClean="0">
                <a:solidFill>
                  <a:schemeClr val="accent1"/>
                </a:solidFill>
              </a:rPr>
              <a:t>data</a:t>
            </a:r>
            <a:r>
              <a:rPr lang="en-US" sz="3100" i="1" dirty="0" smtClean="0"/>
              <a:t> link? Why?</a:t>
            </a:r>
            <a:endParaRPr lang="en-US" sz="3100" i="1" dirty="0"/>
          </a:p>
          <a:p>
            <a:r>
              <a:rPr lang="en-US" sz="3100" i="1" dirty="0" smtClean="0"/>
              <a:t>What is the bandwidth of the </a:t>
            </a:r>
            <a:r>
              <a:rPr lang="en-US" sz="3100" b="1" i="1" dirty="0" smtClean="0">
                <a:solidFill>
                  <a:schemeClr val="accent4"/>
                </a:solidFill>
              </a:rPr>
              <a:t>control</a:t>
            </a:r>
            <a:r>
              <a:rPr lang="en-US" sz="3100" i="1" dirty="0" smtClean="0"/>
              <a:t> link? Why?</a:t>
            </a:r>
            <a:endParaRPr lang="en-US" sz="3100" i="1" dirty="0"/>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smtClean="0"/>
                  <a:t>client</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smtClean="0"/>
                  <a:t>server</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cxnSp>
        <p:nvCxnSpPr>
          <p:cNvPr id="3" name="Straight Arrow Connector 2"/>
          <p:cNvCxnSpPr/>
          <p:nvPr/>
        </p:nvCxnSpPr>
        <p:spPr>
          <a:xfrm>
            <a:off x="3107850" y="5541143"/>
            <a:ext cx="3230612" cy="6204"/>
          </a:xfrm>
          <a:prstGeom prst="straightConnector1">
            <a:avLst/>
          </a:prstGeom>
          <a:ln w="152400" cmpd="sng">
            <a:solidFill>
              <a:srgbClr val="4F81BD"/>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58" name="Group 57"/>
          <p:cNvGrpSpPr/>
          <p:nvPr/>
        </p:nvGrpSpPr>
        <p:grpSpPr>
          <a:xfrm>
            <a:off x="2296655" y="3939772"/>
            <a:ext cx="4832472" cy="804836"/>
            <a:chOff x="2296655" y="3981643"/>
            <a:chExt cx="4832472" cy="804836"/>
          </a:xfrm>
          <a:effectLst/>
        </p:grpSpPr>
        <p:cxnSp>
          <p:nvCxnSpPr>
            <p:cNvPr id="51" name="Straight Arrow Connector 50"/>
            <p:cNvCxnSpPr/>
            <p:nvPr/>
          </p:nvCxnSpPr>
          <p:spPr>
            <a:xfrm>
              <a:off x="2296655" y="3981643"/>
              <a:ext cx="4832472" cy="0"/>
            </a:xfrm>
            <a:prstGeom prst="straightConnector1">
              <a:avLst/>
            </a:prstGeom>
            <a:ln w="152400" cmpd="sng">
              <a:solidFill>
                <a:schemeClr val="accent4"/>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2380385" y="3981643"/>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a:off x="7050854" y="3991056"/>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60982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190537" y="161988"/>
            <a:ext cx="543739" cy="452517"/>
            <a:chOff x="230820" y="270791"/>
            <a:chExt cx="54373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3739" cy="400110"/>
            </a:xfrm>
            <a:prstGeom prst="rect">
              <a:avLst/>
            </a:prstGeom>
            <a:noFill/>
          </p:spPr>
          <p:txBody>
            <a:bodyPr wrap="none" rtlCol="0">
              <a:spAutoFit/>
            </a:bodyPr>
            <a:lstStyle/>
            <a:p>
              <a:r>
                <a:rPr lang="en-US" sz="2000" b="1" dirty="0" smtClean="0"/>
                <a:t>5.4</a:t>
              </a:r>
              <a:endParaRPr lang="en-US" sz="2000" b="1" dirty="0"/>
            </a:p>
          </p:txBody>
        </p:sp>
      </p:grpSp>
      <p:sp>
        <p:nvSpPr>
          <p:cNvPr id="4" name="TextBox 3"/>
          <p:cNvSpPr txBox="1"/>
          <p:nvPr/>
        </p:nvSpPr>
        <p:spPr>
          <a:xfrm>
            <a:off x="734276" y="67154"/>
            <a:ext cx="8733859" cy="954107"/>
          </a:xfrm>
          <a:prstGeom prst="rect">
            <a:avLst/>
          </a:prstGeom>
          <a:noFill/>
        </p:spPr>
        <p:txBody>
          <a:bodyPr wrap="square" rtlCol="0">
            <a:spAutoFit/>
          </a:bodyPr>
          <a:lstStyle/>
          <a:p>
            <a:r>
              <a:rPr lang="en-US" sz="2800" i="1" dirty="0" smtClean="0"/>
              <a:t>When you bring down the </a:t>
            </a:r>
            <a:r>
              <a:rPr lang="en-US" sz="2800" b="1" i="1" dirty="0" smtClean="0">
                <a:solidFill>
                  <a:schemeClr val="accent1"/>
                </a:solidFill>
              </a:rPr>
              <a:t>data</a:t>
            </a:r>
            <a:r>
              <a:rPr lang="en-US" sz="2800" i="1" dirty="0" smtClean="0">
                <a:solidFill>
                  <a:schemeClr val="accent1"/>
                </a:solidFill>
              </a:rPr>
              <a:t> </a:t>
            </a:r>
            <a:r>
              <a:rPr lang="en-US" sz="2800" i="1" dirty="0" smtClean="0"/>
              <a:t>interface, the destination should become unreachable.  Why?</a:t>
            </a:r>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smtClean="0"/>
                  <a:t>client</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smtClean="0"/>
                  <a:t>server</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cxnSp>
        <p:nvCxnSpPr>
          <p:cNvPr id="51" name="Straight Arrow Connector 50"/>
          <p:cNvCxnSpPr/>
          <p:nvPr/>
        </p:nvCxnSpPr>
        <p:spPr>
          <a:xfrm>
            <a:off x="3107850" y="5541143"/>
            <a:ext cx="3230612" cy="6204"/>
          </a:xfrm>
          <a:prstGeom prst="straightConnector1">
            <a:avLst/>
          </a:prstGeom>
          <a:ln w="152400" cmpd="sng">
            <a:solidFill>
              <a:srgbClr val="4F81BD"/>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6" name="Multiply 55"/>
          <p:cNvSpPr/>
          <p:nvPr/>
        </p:nvSpPr>
        <p:spPr>
          <a:xfrm>
            <a:off x="5861661" y="5084291"/>
            <a:ext cx="931534" cy="93153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3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190537" y="161988"/>
            <a:ext cx="543739" cy="452517"/>
            <a:chOff x="230820" y="270791"/>
            <a:chExt cx="54373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3739" cy="400110"/>
            </a:xfrm>
            <a:prstGeom prst="rect">
              <a:avLst/>
            </a:prstGeom>
            <a:noFill/>
          </p:spPr>
          <p:txBody>
            <a:bodyPr wrap="none" rtlCol="0">
              <a:spAutoFit/>
            </a:bodyPr>
            <a:lstStyle/>
            <a:p>
              <a:r>
                <a:rPr lang="en-US" sz="2000" b="1" dirty="0" smtClean="0"/>
                <a:t>5.4</a:t>
              </a:r>
              <a:endParaRPr lang="en-US" sz="2000" b="1" dirty="0"/>
            </a:p>
          </p:txBody>
        </p:sp>
      </p:grpSp>
      <p:sp>
        <p:nvSpPr>
          <p:cNvPr id="4" name="TextBox 3"/>
          <p:cNvSpPr txBox="1"/>
          <p:nvPr/>
        </p:nvSpPr>
        <p:spPr>
          <a:xfrm>
            <a:off x="682302" y="147926"/>
            <a:ext cx="8733859" cy="830997"/>
          </a:xfrm>
          <a:prstGeom prst="rect">
            <a:avLst/>
          </a:prstGeom>
          <a:noFill/>
        </p:spPr>
        <p:txBody>
          <a:bodyPr wrap="square" rtlCol="0">
            <a:spAutoFit/>
          </a:bodyPr>
          <a:lstStyle/>
          <a:p>
            <a:r>
              <a:rPr lang="en-US" sz="2400" i="1" dirty="0" smtClean="0"/>
              <a:t>After </a:t>
            </a:r>
            <a:r>
              <a:rPr lang="en-US" sz="2400" i="1" dirty="0"/>
              <a:t>you bring down the </a:t>
            </a:r>
            <a:r>
              <a:rPr lang="en-US" sz="2400" b="1" i="1" dirty="0">
                <a:solidFill>
                  <a:schemeClr val="accent4"/>
                </a:solidFill>
              </a:rPr>
              <a:t>control</a:t>
            </a:r>
            <a:r>
              <a:rPr lang="en-US" sz="2400" i="1" dirty="0">
                <a:solidFill>
                  <a:schemeClr val="accent4"/>
                </a:solidFill>
              </a:rPr>
              <a:t> </a:t>
            </a:r>
            <a:r>
              <a:rPr lang="en-US" sz="2400" i="1" dirty="0"/>
              <a:t>interface, </a:t>
            </a:r>
            <a:r>
              <a:rPr lang="en-US" sz="2400" i="1" dirty="0" smtClean="0"/>
              <a:t>the </a:t>
            </a:r>
            <a:r>
              <a:rPr lang="en-US" sz="2400" i="1" dirty="0"/>
              <a:t>destination becomes unreachable. Why</a:t>
            </a:r>
            <a:r>
              <a:rPr lang="en-US" sz="2400" i="1" dirty="0" smtClean="0"/>
              <a:t>?</a:t>
            </a:r>
            <a:endParaRPr lang="en-US" sz="2400" i="1" dirty="0"/>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smtClean="0"/>
                  <a:t>client</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smtClean="0"/>
                  <a:t>server</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grpSp>
        <p:nvGrpSpPr>
          <p:cNvPr id="52" name="Group 51"/>
          <p:cNvGrpSpPr/>
          <p:nvPr/>
        </p:nvGrpSpPr>
        <p:grpSpPr>
          <a:xfrm>
            <a:off x="2296655" y="3939772"/>
            <a:ext cx="4832472" cy="804836"/>
            <a:chOff x="2296655" y="3981643"/>
            <a:chExt cx="4832472" cy="804836"/>
          </a:xfrm>
          <a:effectLst/>
        </p:grpSpPr>
        <p:cxnSp>
          <p:nvCxnSpPr>
            <p:cNvPr id="53" name="Straight Arrow Connector 52"/>
            <p:cNvCxnSpPr/>
            <p:nvPr/>
          </p:nvCxnSpPr>
          <p:spPr>
            <a:xfrm>
              <a:off x="2296655" y="3981643"/>
              <a:ext cx="4832472" cy="0"/>
            </a:xfrm>
            <a:prstGeom prst="straightConnector1">
              <a:avLst/>
            </a:prstGeom>
            <a:ln w="152400" cmpd="sng">
              <a:solidFill>
                <a:schemeClr val="accent4"/>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2380385" y="3981643"/>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7050854" y="3991056"/>
              <a:ext cx="0" cy="795423"/>
            </a:xfrm>
            <a:prstGeom prst="straightConnector1">
              <a:avLst/>
            </a:prstGeom>
            <a:ln w="152400" cmpd="sng">
              <a:solidFill>
                <a:schemeClr val="accent4"/>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56" name="Multiply 55"/>
          <p:cNvSpPr/>
          <p:nvPr/>
        </p:nvSpPr>
        <p:spPr>
          <a:xfrm>
            <a:off x="6596384" y="4343310"/>
            <a:ext cx="931534" cy="93153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0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6"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190537" y="161988"/>
            <a:ext cx="543739" cy="452517"/>
            <a:chOff x="230820" y="270791"/>
            <a:chExt cx="543739" cy="452517"/>
          </a:xfrm>
        </p:grpSpPr>
        <p:sp>
          <p:nvSpPr>
            <p:cNvPr id="11" name="Oval 10"/>
            <p:cNvSpPr/>
            <p:nvPr/>
          </p:nvSpPr>
          <p:spPr>
            <a:xfrm>
              <a:off x="270068" y="270791"/>
              <a:ext cx="452517" cy="452517"/>
            </a:xfrm>
            <a:prstGeom prst="ellipse">
              <a:avLst/>
            </a:prstGeom>
            <a:solidFill>
              <a:schemeClr val="accent3">
                <a:lumMod val="20000"/>
                <a:lumOff val="80000"/>
              </a:schemeClr>
            </a:solid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b="1">
                <a:solidFill>
                  <a:srgbClr val="000000"/>
                </a:solidFill>
              </a:endParaRPr>
            </a:p>
          </p:txBody>
        </p:sp>
        <p:sp>
          <p:nvSpPr>
            <p:cNvPr id="12" name="TextBox 11"/>
            <p:cNvSpPr txBox="1"/>
            <p:nvPr/>
          </p:nvSpPr>
          <p:spPr>
            <a:xfrm>
              <a:off x="230820" y="280815"/>
              <a:ext cx="543739" cy="400110"/>
            </a:xfrm>
            <a:prstGeom prst="rect">
              <a:avLst/>
            </a:prstGeom>
            <a:noFill/>
          </p:spPr>
          <p:txBody>
            <a:bodyPr wrap="none" rtlCol="0">
              <a:spAutoFit/>
            </a:bodyPr>
            <a:lstStyle/>
            <a:p>
              <a:r>
                <a:rPr lang="en-US" sz="2000" b="1" dirty="0" smtClean="0"/>
                <a:t>5.4</a:t>
              </a:r>
              <a:endParaRPr lang="en-US" sz="2000" b="1" dirty="0"/>
            </a:p>
          </p:txBody>
        </p:sp>
      </p:grpSp>
      <p:sp>
        <p:nvSpPr>
          <p:cNvPr id="4" name="TextBox 3"/>
          <p:cNvSpPr txBox="1"/>
          <p:nvPr/>
        </p:nvSpPr>
        <p:spPr>
          <a:xfrm>
            <a:off x="738122" y="161883"/>
            <a:ext cx="8733859" cy="830997"/>
          </a:xfrm>
          <a:prstGeom prst="rect">
            <a:avLst/>
          </a:prstGeom>
          <a:noFill/>
        </p:spPr>
        <p:txBody>
          <a:bodyPr wrap="square" rtlCol="0">
            <a:spAutoFit/>
          </a:bodyPr>
          <a:lstStyle/>
          <a:p>
            <a:r>
              <a:rPr lang="en-US" sz="2400" i="1" dirty="0" smtClean="0"/>
              <a:t>After </a:t>
            </a:r>
            <a:r>
              <a:rPr lang="en-US" sz="2400" i="1" dirty="0"/>
              <a:t>you bring down the </a:t>
            </a:r>
            <a:r>
              <a:rPr lang="en-US" sz="2400" b="1" i="1" dirty="0">
                <a:solidFill>
                  <a:srgbClr val="8064A2"/>
                </a:solidFill>
              </a:rPr>
              <a:t>control</a:t>
            </a:r>
            <a:r>
              <a:rPr lang="en-US" sz="2400" i="1" dirty="0">
                <a:solidFill>
                  <a:srgbClr val="8064A2"/>
                </a:solidFill>
              </a:rPr>
              <a:t> </a:t>
            </a:r>
            <a:r>
              <a:rPr lang="en-US" sz="2400" i="1" dirty="0" smtClean="0"/>
              <a:t>interface, your </a:t>
            </a:r>
            <a:r>
              <a:rPr lang="en-US" sz="2400" i="1" dirty="0" err="1" smtClean="0"/>
              <a:t>ssh</a:t>
            </a:r>
            <a:r>
              <a:rPr lang="en-US" sz="2400" i="1" dirty="0" smtClean="0"/>
              <a:t> session should immediately hang.  Why?</a:t>
            </a:r>
          </a:p>
        </p:txBody>
      </p:sp>
      <p:grpSp>
        <p:nvGrpSpPr>
          <p:cNvPr id="6" name="Group 5"/>
          <p:cNvGrpSpPr/>
          <p:nvPr/>
        </p:nvGrpSpPr>
        <p:grpSpPr>
          <a:xfrm>
            <a:off x="1336668" y="1101584"/>
            <a:ext cx="6768207" cy="5679206"/>
            <a:chOff x="427205" y="-187191"/>
            <a:chExt cx="8360474" cy="7015278"/>
          </a:xfrm>
        </p:grpSpPr>
        <p:sp>
          <p:nvSpPr>
            <p:cNvPr id="7" name="Rounded Rectangle 6"/>
            <p:cNvSpPr/>
            <p:nvPr/>
          </p:nvSpPr>
          <p:spPr>
            <a:xfrm>
              <a:off x="427205" y="2630105"/>
              <a:ext cx="8360474" cy="4197982"/>
            </a:xfrm>
            <a:prstGeom prst="roundRect">
              <a:avLst/>
            </a:prstGeom>
            <a:solidFill>
              <a:schemeClr val="bg1">
                <a:lumMod val="85000"/>
                <a:alpha val="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8" name="Straight Connector 7"/>
            <p:cNvCxnSpPr/>
            <p:nvPr/>
          </p:nvCxnSpPr>
          <p:spPr>
            <a:xfrm>
              <a:off x="1758328" y="957264"/>
              <a:ext cx="1702508" cy="265161"/>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nvGrpSpPr>
            <p:cNvPr id="9" name="Group 8"/>
            <p:cNvGrpSpPr/>
            <p:nvPr/>
          </p:nvGrpSpPr>
          <p:grpSpPr>
            <a:xfrm>
              <a:off x="641930" y="3956503"/>
              <a:ext cx="6307651" cy="2194378"/>
              <a:chOff x="614019" y="1727250"/>
              <a:chExt cx="6307651" cy="2194378"/>
            </a:xfrm>
          </p:grpSpPr>
          <p:sp>
            <p:nvSpPr>
              <p:cNvPr id="42" name="Rounded Rectangle 41"/>
              <p:cNvSpPr/>
              <p:nvPr/>
            </p:nvSpPr>
            <p:spPr>
              <a:xfrm>
                <a:off x="809389" y="2191210"/>
                <a:ext cx="1744372"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smtClean="0"/>
              </a:p>
              <a:p>
                <a:r>
                  <a:rPr lang="en-US" sz="2400" dirty="0" smtClean="0"/>
                  <a:t>client</a:t>
                </a:r>
                <a:endParaRPr lang="en-US" dirty="0"/>
              </a:p>
            </p:txBody>
          </p:sp>
          <p:sp>
            <p:nvSpPr>
              <p:cNvPr id="43" name="TextBox 42"/>
              <p:cNvSpPr txBox="1"/>
              <p:nvPr/>
            </p:nvSpPr>
            <p:spPr>
              <a:xfrm>
                <a:off x="2542569" y="2600164"/>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4" name="TextBox 43"/>
              <p:cNvSpPr txBox="1"/>
              <p:nvPr/>
            </p:nvSpPr>
            <p:spPr>
              <a:xfrm>
                <a:off x="614019" y="1743537"/>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45" name="Oval 44"/>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6" name="Group 45"/>
              <p:cNvGrpSpPr/>
              <p:nvPr/>
            </p:nvGrpSpPr>
            <p:grpSpPr>
              <a:xfrm rot="5400000">
                <a:off x="4604759" y="849056"/>
                <a:ext cx="181438" cy="4452384"/>
                <a:chOff x="1577376" y="-1989040"/>
                <a:chExt cx="181438" cy="4452384"/>
              </a:xfrm>
              <a:effectLst/>
            </p:grpSpPr>
            <p:sp>
              <p:nvSpPr>
                <p:cNvPr id="49" name="Oval 48"/>
                <p:cNvSpPr/>
                <p:nvPr/>
              </p:nvSpPr>
              <p:spPr>
                <a:xfrm>
                  <a:off x="1577376" y="228190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p:cNvCxnSpPr/>
                <p:nvPr/>
              </p:nvCxnSpPr>
              <p:spPr>
                <a:xfrm rot="16200000">
                  <a:off x="-464062" y="146433"/>
                  <a:ext cx="4270945" cy="0"/>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518138" y="3074663"/>
                <a:ext cx="1292796" cy="380184"/>
              </a:xfrm>
              <a:prstGeom prst="rect">
                <a:avLst/>
              </a:prstGeom>
              <a:noFill/>
            </p:spPr>
            <p:txBody>
              <a:bodyPr wrap="none" rtlCol="0">
                <a:spAutoFit/>
              </a:bodyPr>
              <a:lstStyle/>
              <a:p>
                <a:r>
                  <a:rPr lang="en-US" sz="1400" dirty="0" smtClean="0">
                    <a:latin typeface="Courier New"/>
                    <a:cs typeface="Courier New"/>
                  </a:rPr>
                  <a:t>10.1.1.1</a:t>
                </a:r>
              </a:p>
            </p:txBody>
          </p:sp>
          <p:sp>
            <p:nvSpPr>
              <p:cNvPr id="48" name="TextBox 47"/>
              <p:cNvSpPr txBox="1"/>
              <p:nvPr/>
            </p:nvSpPr>
            <p:spPr>
              <a:xfrm>
                <a:off x="1870454" y="1727250"/>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grpSp>
          <p:nvGrpSpPr>
            <p:cNvPr id="13" name="Group 12"/>
            <p:cNvGrpSpPr/>
            <p:nvPr/>
          </p:nvGrpSpPr>
          <p:grpSpPr>
            <a:xfrm flipH="1">
              <a:off x="5177027" y="3984417"/>
              <a:ext cx="3388107" cy="2166464"/>
              <a:chOff x="608355" y="1755164"/>
              <a:chExt cx="3388107" cy="2166464"/>
            </a:xfrm>
          </p:grpSpPr>
          <p:sp>
            <p:nvSpPr>
              <p:cNvPr id="35" name="Rounded Rectangle 34"/>
              <p:cNvSpPr/>
              <p:nvPr/>
            </p:nvSpPr>
            <p:spPr>
              <a:xfrm>
                <a:off x="793302" y="2191210"/>
                <a:ext cx="1746504" cy="1730418"/>
              </a:xfrm>
              <a:prstGeom prst="roundRect">
                <a:avLst/>
              </a:prstGeom>
              <a:solidFill>
                <a:schemeClr val="bg1">
                  <a:lumMod val="65000"/>
                </a:schemeClr>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2400" dirty="0" smtClean="0"/>
              </a:p>
              <a:p>
                <a:pPr algn="r"/>
                <a:r>
                  <a:rPr lang="en-US" sz="2400" dirty="0" smtClean="0"/>
                  <a:t>server</a:t>
                </a:r>
                <a:endParaRPr lang="en-US" sz="1200" dirty="0"/>
              </a:p>
            </p:txBody>
          </p:sp>
          <p:sp>
            <p:nvSpPr>
              <p:cNvPr id="36" name="TextBox 35"/>
              <p:cNvSpPr txBox="1"/>
              <p:nvPr/>
            </p:nvSpPr>
            <p:spPr>
              <a:xfrm>
                <a:off x="2969226" y="2628026"/>
                <a:ext cx="1026624" cy="380184"/>
              </a:xfrm>
              <a:prstGeom prst="rect">
                <a:avLst/>
              </a:prstGeom>
              <a:noFill/>
            </p:spPr>
            <p:txBody>
              <a:bodyPr wrap="none" rtlCol="0">
                <a:spAutoFit/>
              </a:bodyPr>
              <a:lstStyle/>
              <a:p>
                <a:r>
                  <a:rPr lang="en-US" sz="1400" b="1" dirty="0" smtClean="0">
                    <a:latin typeface="Courier New"/>
                    <a:cs typeface="Courier New"/>
                  </a:rPr>
                  <a:t>eth___</a:t>
                </a:r>
                <a:endParaRPr lang="en-US" sz="1400" b="1" dirty="0">
                  <a:latin typeface="Courier New"/>
                  <a:cs typeface="Courier New"/>
                </a:endParaRPr>
              </a:p>
            </p:txBody>
          </p:sp>
          <p:sp>
            <p:nvSpPr>
              <p:cNvPr id="37" name="TextBox 36"/>
              <p:cNvSpPr txBox="1"/>
              <p:nvPr/>
            </p:nvSpPr>
            <p:spPr>
              <a:xfrm>
                <a:off x="608355" y="1783078"/>
                <a:ext cx="1026624" cy="380184"/>
              </a:xfrm>
              <a:prstGeom prst="rect">
                <a:avLst/>
              </a:prstGeom>
              <a:noFill/>
            </p:spPr>
            <p:txBody>
              <a:bodyPr wrap="none" rtlCol="0">
                <a:spAutoFit/>
              </a:bodyPr>
              <a:lstStyle/>
              <a:p>
                <a:r>
                  <a:rPr lang="en-US" sz="1400" b="1" dirty="0">
                    <a:latin typeface="Courier New"/>
                    <a:cs typeface="Courier New"/>
                  </a:rPr>
                  <a:t>e</a:t>
                </a:r>
                <a:r>
                  <a:rPr lang="en-US" sz="1400" b="1" dirty="0" smtClean="0">
                    <a:latin typeface="Courier New"/>
                    <a:cs typeface="Courier New"/>
                  </a:rPr>
                  <a:t>th___</a:t>
                </a:r>
                <a:endParaRPr lang="en-US" sz="1400" b="1" dirty="0">
                  <a:latin typeface="Courier New"/>
                  <a:cs typeface="Courier New"/>
                </a:endParaRPr>
              </a:p>
            </p:txBody>
          </p:sp>
          <p:sp>
            <p:nvSpPr>
              <p:cNvPr id="38" name="Oval 37"/>
              <p:cNvSpPr/>
              <p:nvPr/>
            </p:nvSpPr>
            <p:spPr>
              <a:xfrm>
                <a:off x="1577376" y="2100491"/>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rot="5400000">
                <a:off x="2455298" y="298449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TextBox 39"/>
              <p:cNvSpPr txBox="1"/>
              <p:nvPr/>
            </p:nvSpPr>
            <p:spPr>
              <a:xfrm>
                <a:off x="2703666" y="3114212"/>
                <a:ext cx="1292796" cy="380184"/>
              </a:xfrm>
              <a:prstGeom prst="rect">
                <a:avLst/>
              </a:prstGeom>
              <a:noFill/>
            </p:spPr>
            <p:txBody>
              <a:bodyPr wrap="none" rtlCol="0">
                <a:spAutoFit/>
              </a:bodyPr>
              <a:lstStyle/>
              <a:p>
                <a:r>
                  <a:rPr lang="en-US" sz="1400" dirty="0" smtClean="0">
                    <a:latin typeface="Courier New"/>
                    <a:cs typeface="Courier New"/>
                  </a:rPr>
                  <a:t>10.1.1.2</a:t>
                </a:r>
                <a:endParaRPr lang="en-US" sz="1400" dirty="0">
                  <a:latin typeface="Courier New"/>
                  <a:cs typeface="Courier New"/>
                </a:endParaRPr>
              </a:p>
            </p:txBody>
          </p:sp>
          <p:sp>
            <p:nvSpPr>
              <p:cNvPr id="41" name="TextBox 40"/>
              <p:cNvSpPr txBox="1"/>
              <p:nvPr/>
            </p:nvSpPr>
            <p:spPr>
              <a:xfrm>
                <a:off x="1720315" y="1755164"/>
                <a:ext cx="2240237" cy="380184"/>
              </a:xfrm>
              <a:prstGeom prst="rect">
                <a:avLst/>
              </a:prstGeom>
              <a:noFill/>
            </p:spPr>
            <p:txBody>
              <a:bodyPr wrap="none" rtlCol="0">
                <a:spAutoFit/>
              </a:bodyPr>
              <a:lstStyle/>
              <a:p>
                <a:r>
                  <a:rPr lang="en-US" sz="1400" b="1" dirty="0" smtClean="0">
                    <a:latin typeface="Courier New"/>
                    <a:cs typeface="Courier New"/>
                  </a:rPr>
                  <a:t>___.___.___.___</a:t>
                </a:r>
                <a:endParaRPr lang="en-US" sz="1400" b="1" dirty="0">
                  <a:latin typeface="Courier New"/>
                  <a:cs typeface="Courier New"/>
                </a:endParaRPr>
              </a:p>
            </p:txBody>
          </p:sp>
        </p:grpSp>
        <p:sp>
          <p:nvSpPr>
            <p:cNvPr id="14" name="TextBox 13"/>
            <p:cNvSpPr txBox="1"/>
            <p:nvPr/>
          </p:nvSpPr>
          <p:spPr>
            <a:xfrm>
              <a:off x="1671046" y="4954547"/>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5" name="TextBox 14"/>
            <p:cNvSpPr txBox="1"/>
            <p:nvPr/>
          </p:nvSpPr>
          <p:spPr>
            <a:xfrm>
              <a:off x="1179860"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16" name="Freeform 15"/>
            <p:cNvSpPr/>
            <p:nvPr/>
          </p:nvSpPr>
          <p:spPr>
            <a:xfrm>
              <a:off x="1716463" y="1718862"/>
              <a:ext cx="1339679"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flipH="1">
              <a:off x="6084372" y="1718862"/>
              <a:ext cx="1401320" cy="1214237"/>
            </a:xfrm>
            <a:custGeom>
              <a:avLst/>
              <a:gdLst>
                <a:gd name="connsiteX0" fmla="*/ 0 w 1116399"/>
                <a:gd name="connsiteY0" fmla="*/ 1214237 h 1214237"/>
                <a:gd name="connsiteX1" fmla="*/ 516335 w 1116399"/>
                <a:gd name="connsiteY1" fmla="*/ 237264 h 1214237"/>
                <a:gd name="connsiteX2" fmla="*/ 1116399 w 1116399"/>
                <a:gd name="connsiteY2" fmla="*/ 0 h 1214237"/>
              </a:gdLst>
              <a:ahLst/>
              <a:cxnLst>
                <a:cxn ang="0">
                  <a:pos x="connsiteX0" y="connsiteY0"/>
                </a:cxn>
                <a:cxn ang="0">
                  <a:pos x="connsiteX1" y="connsiteY1"/>
                </a:cxn>
                <a:cxn ang="0">
                  <a:pos x="connsiteX2" y="connsiteY2"/>
                </a:cxn>
              </a:cxnLst>
              <a:rect l="l" t="t" r="r" b="b"/>
              <a:pathLst>
                <a:path w="1116399" h="1214237">
                  <a:moveTo>
                    <a:pt x="0" y="1214237"/>
                  </a:moveTo>
                  <a:cubicBezTo>
                    <a:pt x="165134" y="826937"/>
                    <a:pt x="330268" y="439637"/>
                    <a:pt x="516335" y="237264"/>
                  </a:cubicBezTo>
                  <a:cubicBezTo>
                    <a:pt x="702402" y="34891"/>
                    <a:pt x="1116399" y="0"/>
                    <a:pt x="1116399" y="0"/>
                  </a:cubicBezTo>
                </a:path>
              </a:pathLst>
            </a:custGeom>
            <a:ln w="57150" cmpd="sng">
              <a:solidFill>
                <a:srgbClr val="0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TextBox 17"/>
            <p:cNvSpPr txBox="1"/>
            <p:nvPr/>
          </p:nvSpPr>
          <p:spPr>
            <a:xfrm>
              <a:off x="6592075" y="4943592"/>
              <a:ext cx="787395" cy="307777"/>
            </a:xfrm>
            <a:prstGeom prst="rect">
              <a:avLst/>
            </a:prstGeom>
            <a:noFill/>
          </p:spPr>
          <p:txBody>
            <a:bodyPr wrap="none" rtlCol="0">
              <a:spAutoFit/>
            </a:bodyPr>
            <a:lstStyle/>
            <a:p>
              <a:r>
                <a:rPr lang="en-US" sz="1400" b="1" dirty="0" smtClean="0"/>
                <a:t>Data </a:t>
              </a:r>
              <a:r>
                <a:rPr lang="en-US" sz="1400" b="1" dirty="0" err="1" smtClean="0"/>
                <a:t>i</a:t>
              </a:r>
              <a:r>
                <a:rPr lang="en-US" sz="1400" b="1" dirty="0" smtClean="0"/>
                <a:t>/f</a:t>
              </a:r>
              <a:endParaRPr lang="en-US" sz="1400" b="1" dirty="0"/>
            </a:p>
          </p:txBody>
        </p:sp>
        <p:sp>
          <p:nvSpPr>
            <p:cNvPr id="19" name="TextBox 18"/>
            <p:cNvSpPr txBox="1"/>
            <p:nvPr/>
          </p:nvSpPr>
          <p:spPr>
            <a:xfrm>
              <a:off x="7066181" y="4515433"/>
              <a:ext cx="1032291" cy="307777"/>
            </a:xfrm>
            <a:prstGeom prst="rect">
              <a:avLst/>
            </a:prstGeom>
            <a:noFill/>
          </p:spPr>
          <p:txBody>
            <a:bodyPr wrap="none" rtlCol="0">
              <a:spAutoFit/>
            </a:bodyPr>
            <a:lstStyle/>
            <a:p>
              <a:r>
                <a:rPr lang="en-US" sz="1400" b="1" dirty="0" smtClean="0"/>
                <a:t>Control </a:t>
              </a:r>
              <a:r>
                <a:rPr lang="en-US" sz="1400" b="1" dirty="0" err="1" smtClean="0"/>
                <a:t>i</a:t>
              </a:r>
              <a:r>
                <a:rPr lang="en-US" sz="1400" b="1" dirty="0" smtClean="0"/>
                <a:t>/f</a:t>
              </a:r>
              <a:endParaRPr lang="en-US" sz="1400" b="1" dirty="0"/>
            </a:p>
          </p:txBody>
        </p:sp>
        <p:sp>
          <p:nvSpPr>
            <p:cNvPr id="20" name="Cloud 19"/>
            <p:cNvSpPr/>
            <p:nvPr/>
          </p:nvSpPr>
          <p:spPr>
            <a:xfrm>
              <a:off x="2860043" y="894466"/>
              <a:ext cx="3238284" cy="1507330"/>
            </a:xfrm>
            <a:prstGeom prst="cloud">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Internet</a:t>
              </a:r>
              <a:endParaRPr lang="en-US" sz="2400" b="1" dirty="0">
                <a:solidFill>
                  <a:schemeClr val="tx1"/>
                </a:solidFill>
              </a:endParaRPr>
            </a:p>
          </p:txBody>
        </p:sp>
        <p:pic>
          <p:nvPicPr>
            <p:cNvPr id="21"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3098" y="-187191"/>
              <a:ext cx="1437036" cy="172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4019" y="2888062"/>
              <a:ext cx="7939413" cy="558784"/>
              <a:chOff x="530289" y="2868126"/>
              <a:chExt cx="7939413" cy="558784"/>
            </a:xfrm>
          </p:grpSpPr>
          <p:sp>
            <p:nvSpPr>
              <p:cNvPr id="33" name="Rounded Rectangle 32"/>
              <p:cNvSpPr/>
              <p:nvPr/>
            </p:nvSpPr>
            <p:spPr>
              <a:xfrm>
                <a:off x="530289" y="3000716"/>
                <a:ext cx="7939413" cy="426194"/>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000000"/>
                    </a:solidFill>
                  </a:rPr>
                  <a:t>Control plane switch</a:t>
                </a:r>
                <a:endParaRPr lang="en-US" dirty="0">
                  <a:solidFill>
                    <a:srgbClr val="000000"/>
                  </a:solidFill>
                </a:endParaRPr>
              </a:p>
            </p:txBody>
          </p:sp>
          <p:sp>
            <p:nvSpPr>
              <p:cNvPr id="34" name="Oval 33"/>
              <p:cNvSpPr/>
              <p:nvPr/>
            </p:nvSpPr>
            <p:spPr>
              <a:xfrm>
                <a:off x="1535511" y="2868126"/>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Oval 22"/>
            <p:cNvSpPr/>
            <p:nvPr/>
          </p:nvSpPr>
          <p:spPr>
            <a:xfrm>
              <a:off x="7400941" y="2906677"/>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4" name="Straight Connector 23"/>
            <p:cNvCxnSpPr/>
            <p:nvPr/>
          </p:nvCxnSpPr>
          <p:spPr>
            <a:xfrm flipV="1">
              <a:off x="1702971" y="3460800"/>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5" name="Oval 24"/>
            <p:cNvSpPr/>
            <p:nvPr/>
          </p:nvSpPr>
          <p:spPr>
            <a:xfrm>
              <a:off x="1612252" y="3395679"/>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V="1">
              <a:off x="7499647" y="3485077"/>
              <a:ext cx="0" cy="876664"/>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27" name="Oval 26"/>
            <p:cNvSpPr/>
            <p:nvPr/>
          </p:nvSpPr>
          <p:spPr>
            <a:xfrm>
              <a:off x="7408928" y="3378085"/>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27"/>
            <p:cNvGrpSpPr/>
            <p:nvPr/>
          </p:nvGrpSpPr>
          <p:grpSpPr>
            <a:xfrm>
              <a:off x="4171316" y="4442600"/>
              <a:ext cx="900225" cy="1730418"/>
              <a:chOff x="4143405" y="4592890"/>
              <a:chExt cx="900225" cy="1730418"/>
            </a:xfrm>
          </p:grpSpPr>
          <p:sp>
            <p:nvSpPr>
              <p:cNvPr id="30" name="Rounded Rectangle 29"/>
              <p:cNvSpPr/>
              <p:nvPr/>
            </p:nvSpPr>
            <p:spPr>
              <a:xfrm>
                <a:off x="4234124" y="4592890"/>
                <a:ext cx="726764" cy="1730418"/>
              </a:xfrm>
              <a:prstGeom prst="roundRect">
                <a:avLst/>
              </a:prstGeom>
              <a:solidFill>
                <a:schemeClr val="bg1">
                  <a:lumMod val="85000"/>
                </a:schemeClr>
              </a:solidFill>
              <a:ln w="38100" cmpd="sng">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rgbClr val="000000"/>
                    </a:solidFill>
                  </a:rPr>
                  <a:t>Data plane switch</a:t>
                </a:r>
                <a:endParaRPr lang="en-US" sz="1400" dirty="0">
                  <a:solidFill>
                    <a:srgbClr val="000000"/>
                  </a:solidFill>
                </a:endParaRPr>
              </a:p>
            </p:txBody>
          </p:sp>
          <p:sp>
            <p:nvSpPr>
              <p:cNvPr id="31" name="Oval 30"/>
              <p:cNvSpPr/>
              <p:nvPr/>
            </p:nvSpPr>
            <p:spPr>
              <a:xfrm rot="5400000">
                <a:off x="4143405"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rot="5400000">
                <a:off x="4862192" y="5367380"/>
                <a:ext cx="181438" cy="18143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 name="TextBox 28"/>
            <p:cNvSpPr txBox="1"/>
            <p:nvPr/>
          </p:nvSpPr>
          <p:spPr>
            <a:xfrm>
              <a:off x="3707430" y="6297460"/>
              <a:ext cx="1723849" cy="461665"/>
            </a:xfrm>
            <a:prstGeom prst="rect">
              <a:avLst/>
            </a:prstGeom>
            <a:noFill/>
          </p:spPr>
          <p:txBody>
            <a:bodyPr wrap="none" rtlCol="0">
              <a:spAutoFit/>
            </a:bodyPr>
            <a:lstStyle/>
            <a:p>
              <a:r>
                <a:rPr lang="en-US" sz="2400" dirty="0" smtClean="0"/>
                <a:t>GENI Rack</a:t>
              </a:r>
              <a:endParaRPr lang="en-US" sz="2400" dirty="0"/>
            </a:p>
          </p:txBody>
        </p:sp>
      </p:grpSp>
      <p:grpSp>
        <p:nvGrpSpPr>
          <p:cNvPr id="63" name="Group 62"/>
          <p:cNvGrpSpPr/>
          <p:nvPr/>
        </p:nvGrpSpPr>
        <p:grpSpPr>
          <a:xfrm>
            <a:off x="2558388" y="2028076"/>
            <a:ext cx="4519271" cy="2639018"/>
            <a:chOff x="2781668" y="2028076"/>
            <a:chExt cx="4519271" cy="2639018"/>
          </a:xfrm>
          <a:effectLst/>
        </p:grpSpPr>
        <p:cxnSp>
          <p:nvCxnSpPr>
            <p:cNvPr id="57" name="Straight Arrow Connector 56"/>
            <p:cNvCxnSpPr/>
            <p:nvPr/>
          </p:nvCxnSpPr>
          <p:spPr>
            <a:xfrm>
              <a:off x="2781668" y="2028076"/>
              <a:ext cx="4519271" cy="1815681"/>
            </a:xfrm>
            <a:prstGeom prst="straightConnector1">
              <a:avLst/>
            </a:prstGeom>
            <a:ln w="152400" cmpd="sng">
              <a:solidFill>
                <a:schemeClr val="bg1">
                  <a:lumMod val="50000"/>
                </a:schemeClr>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a:off x="7300939" y="3781016"/>
              <a:ext cx="0" cy="886078"/>
            </a:xfrm>
            <a:prstGeom prst="straightConnector1">
              <a:avLst/>
            </a:prstGeom>
            <a:ln w="152400" cmpd="sng">
              <a:solidFill>
                <a:schemeClr val="bg1">
                  <a:lumMod val="50000"/>
                </a:schemeClr>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56" name="Multiply 55"/>
          <p:cNvSpPr/>
          <p:nvPr/>
        </p:nvSpPr>
        <p:spPr>
          <a:xfrm>
            <a:off x="6596384" y="4343310"/>
            <a:ext cx="931534" cy="931534"/>
          </a:xfrm>
          <a:prstGeom prst="mathMultiply">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62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3" nodeType="clickEffect">
                                  <p:stCondLst>
                                    <p:cond delay="0"/>
                                  </p:stCondLst>
                                  <p:childTnLst>
                                    <p:set>
                                      <p:cBhvr>
                                        <p:cTn id="18" dur="1" fill="hold">
                                          <p:stCondLst>
                                            <p:cond delay="0"/>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2" animBg="1"/>
      <p:bldP spid="56" grpId="3"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nish_on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24" y="873760"/>
            <a:ext cx="1962165" cy="5897880"/>
          </a:xfrm>
          <a:prstGeom prst="rect">
            <a:avLst/>
          </a:prstGeom>
        </p:spPr>
      </p:pic>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 Execute</a:t>
            </a:r>
          </a:p>
          <a:p>
            <a:pPr marL="0" indent="0">
              <a:buFontTx/>
              <a:buNone/>
            </a:pPr>
            <a:endParaRPr lang="en-US" sz="2600" dirty="0" smtClean="0"/>
          </a:p>
          <a:p>
            <a:pPr marL="0" indent="0">
              <a:buFontTx/>
              <a:buNone/>
            </a:pPr>
            <a:endParaRPr lang="en-US" sz="2600" dirty="0" smtClean="0"/>
          </a:p>
          <a:p>
            <a:pPr marL="0" indent="0">
              <a:buFontTx/>
              <a:buNone/>
            </a:pPr>
            <a:endParaRPr lang="en-US" sz="2600" dirty="0"/>
          </a:p>
          <a:p>
            <a:pPr marL="0" indent="0">
              <a:buFontTx/>
              <a:buNone/>
            </a:pPr>
            <a:endParaRPr lang="en-US" sz="2600" dirty="0" smtClean="0"/>
          </a:p>
          <a:p>
            <a:r>
              <a:rPr lang="en-US" sz="2600" b="1" dirty="0" smtClean="0"/>
              <a:t>Part III: Finish</a:t>
            </a:r>
          </a:p>
        </p:txBody>
      </p:sp>
    </p:spTree>
    <p:extLst>
      <p:ext uri="{BB962C8B-B14F-4D97-AF65-F5344CB8AC3E}">
        <p14:creationId xmlns:p14="http://schemas.microsoft.com/office/powerpoint/2010/main" val="3046679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708"/>
            <a:ext cx="8229600" cy="1143000"/>
          </a:xfrm>
        </p:spPr>
        <p:txBody>
          <a:bodyPr/>
          <a:lstStyle/>
          <a:p>
            <a:r>
              <a:rPr lang="en-US" sz="3600" dirty="0" smtClean="0"/>
              <a:t>Part III: </a:t>
            </a:r>
            <a:br>
              <a:rPr lang="en-US" sz="3600" dirty="0" smtClean="0"/>
            </a:br>
            <a:r>
              <a:rPr lang="en-US" sz="3600" dirty="0" smtClean="0"/>
              <a:t>Finish Experiment</a:t>
            </a:r>
            <a:endParaRPr lang="en-US" sz="3600" dirty="0"/>
          </a:p>
        </p:txBody>
      </p:sp>
      <p:sp>
        <p:nvSpPr>
          <p:cNvPr id="3" name="Content Placeholder 2"/>
          <p:cNvSpPr>
            <a:spLocks noGrp="1"/>
          </p:cNvSpPr>
          <p:nvPr>
            <p:ph idx="1"/>
          </p:nvPr>
        </p:nvSpPr>
        <p:spPr>
          <a:xfrm>
            <a:off x="457200" y="4254500"/>
            <a:ext cx="8293100" cy="2167664"/>
          </a:xfrm>
          <a:solidFill>
            <a:srgbClr val="FF0000">
              <a:alpha val="14000"/>
            </a:srgbClr>
          </a:solidFill>
        </p:spPr>
        <p:txBody>
          <a:bodyPr/>
          <a:lstStyle/>
          <a:p>
            <a:pPr marL="0" indent="0">
              <a:buNone/>
            </a:pPr>
            <a:r>
              <a:rPr lang="en-US" dirty="0" smtClean="0"/>
              <a:t>When your experiment is done, you should always release your resources. </a:t>
            </a:r>
          </a:p>
          <a:p>
            <a:pPr lvl="1"/>
            <a:r>
              <a:rPr lang="en-US" dirty="0" smtClean="0"/>
              <a:t>Normally this is when you would archive your data</a:t>
            </a:r>
          </a:p>
          <a:p>
            <a:pPr lvl="1"/>
            <a:r>
              <a:rPr lang="en-US" dirty="0" smtClean="0"/>
              <a:t>Delete your resources at </a:t>
            </a:r>
            <a:r>
              <a:rPr lang="en-US" b="1" dirty="0" smtClean="0"/>
              <a:t>each</a:t>
            </a:r>
            <a:r>
              <a:rPr lang="en-US" dirty="0" smtClean="0"/>
              <a:t> aggregate</a:t>
            </a:r>
          </a:p>
        </p:txBody>
      </p:sp>
      <p:pic>
        <p:nvPicPr>
          <p:cNvPr id="5" name="Picture 4"/>
          <p:cNvPicPr>
            <a:picLocks noChangeAspect="1"/>
          </p:cNvPicPr>
          <p:nvPr/>
        </p:nvPicPr>
        <p:blipFill>
          <a:blip r:embed="rId3"/>
          <a:stretch>
            <a:fillRect/>
          </a:stretch>
        </p:blipFill>
        <p:spPr>
          <a:xfrm>
            <a:off x="5467022" y="1123317"/>
            <a:ext cx="2044700" cy="3022600"/>
          </a:xfrm>
          <a:prstGeom prst="rect">
            <a:avLst/>
          </a:prstGeom>
        </p:spPr>
      </p:pic>
      <p:sp>
        <p:nvSpPr>
          <p:cNvPr id="6" name="TextBox 5"/>
          <p:cNvSpPr txBox="1"/>
          <p:nvPr/>
        </p:nvSpPr>
        <p:spPr>
          <a:xfrm>
            <a:off x="6633823" y="3610360"/>
            <a:ext cx="983287" cy="523220"/>
          </a:xfrm>
          <a:prstGeom prst="rect">
            <a:avLst/>
          </a:prstGeom>
          <a:noFill/>
        </p:spPr>
        <p:txBody>
          <a:bodyPr wrap="none" rtlCol="0">
            <a:spAutoFit/>
          </a:bodyPr>
          <a:lstStyle/>
          <a:p>
            <a:r>
              <a:rPr lang="en-US" sz="2800" b="1" dirty="0" smtClean="0">
                <a:solidFill>
                  <a:srgbClr val="FF6600"/>
                </a:solidFill>
              </a:rPr>
              <a:t>slice</a:t>
            </a:r>
            <a:endParaRPr lang="en-US" sz="1400" b="1" dirty="0">
              <a:solidFill>
                <a:srgbClr val="FF6600"/>
              </a:solidFill>
            </a:endParaRPr>
          </a:p>
        </p:txBody>
      </p:sp>
      <p:sp>
        <p:nvSpPr>
          <p:cNvPr id="7" name="TextBox 6"/>
          <p:cNvSpPr txBox="1"/>
          <p:nvPr/>
        </p:nvSpPr>
        <p:spPr>
          <a:xfrm rot="20060483">
            <a:off x="1527003" y="2931846"/>
            <a:ext cx="1381809" cy="523220"/>
          </a:xfrm>
          <a:prstGeom prst="rect">
            <a:avLst/>
          </a:prstGeom>
          <a:noFill/>
        </p:spPr>
        <p:txBody>
          <a:bodyPr wrap="none" rtlCol="0">
            <a:spAutoFit/>
          </a:bodyPr>
          <a:lstStyle/>
          <a:p>
            <a:r>
              <a:rPr lang="en-US" sz="2800" b="1" dirty="0" smtClean="0">
                <a:solidFill>
                  <a:srgbClr val="FF6600"/>
                </a:solidFill>
              </a:rPr>
              <a:t>project</a:t>
            </a:r>
            <a:endParaRPr lang="en-US" sz="1400" b="1" dirty="0">
              <a:solidFill>
                <a:srgbClr val="FF6600"/>
              </a:solidFill>
            </a:endParaRPr>
          </a:p>
        </p:txBody>
      </p:sp>
      <p:sp>
        <p:nvSpPr>
          <p:cNvPr id="8" name="TextBox 7"/>
          <p:cNvSpPr txBox="1"/>
          <p:nvPr/>
        </p:nvSpPr>
        <p:spPr>
          <a:xfrm>
            <a:off x="1267517" y="3577469"/>
            <a:ext cx="1900781" cy="523220"/>
          </a:xfrm>
          <a:prstGeom prst="rect">
            <a:avLst/>
          </a:prstGeom>
          <a:noFill/>
        </p:spPr>
        <p:txBody>
          <a:bodyPr wrap="none" rtlCol="0">
            <a:spAutoFit/>
          </a:bodyPr>
          <a:lstStyle/>
          <a:p>
            <a:r>
              <a:rPr lang="en-US" sz="2800" b="1" dirty="0" smtClean="0">
                <a:solidFill>
                  <a:srgbClr val="FF6600"/>
                </a:solidFill>
              </a:rPr>
              <a:t>aggregate</a:t>
            </a:r>
            <a:endParaRPr lang="en-US" sz="1400" b="1" dirty="0">
              <a:solidFill>
                <a:srgbClr val="FF6600"/>
              </a:solidFill>
            </a:endParaRPr>
          </a:p>
        </p:txBody>
      </p:sp>
      <p:sp>
        <p:nvSpPr>
          <p:cNvPr id="10" name="TextBox 9"/>
          <p:cNvSpPr txBox="1"/>
          <p:nvPr/>
        </p:nvSpPr>
        <p:spPr>
          <a:xfrm rot="863333">
            <a:off x="2171757" y="3451709"/>
            <a:ext cx="2441694" cy="523220"/>
          </a:xfrm>
          <a:prstGeom prst="rect">
            <a:avLst/>
          </a:prstGeom>
          <a:noFill/>
        </p:spPr>
        <p:txBody>
          <a:bodyPr wrap="none" rtlCol="0">
            <a:spAutoFit/>
          </a:bodyPr>
          <a:lstStyle/>
          <a:p>
            <a:r>
              <a:rPr lang="en-US" sz="2800" b="1" dirty="0" smtClean="0">
                <a:solidFill>
                  <a:srgbClr val="FF6600"/>
                </a:solidFill>
              </a:rPr>
              <a:t>experimenter</a:t>
            </a:r>
            <a:endParaRPr lang="en-US" sz="1400" b="1" dirty="0">
              <a:solidFill>
                <a:srgbClr val="FF6600"/>
              </a:solidFill>
            </a:endParaRPr>
          </a:p>
        </p:txBody>
      </p:sp>
      <p:sp>
        <p:nvSpPr>
          <p:cNvPr id="11" name="TextBox 10"/>
          <p:cNvSpPr txBox="1"/>
          <p:nvPr/>
        </p:nvSpPr>
        <p:spPr>
          <a:xfrm rot="21158434">
            <a:off x="2764953" y="2947421"/>
            <a:ext cx="1701608" cy="523220"/>
          </a:xfrm>
          <a:prstGeom prst="rect">
            <a:avLst/>
          </a:prstGeom>
          <a:noFill/>
        </p:spPr>
        <p:txBody>
          <a:bodyPr wrap="none" rtlCol="0">
            <a:spAutoFit/>
          </a:bodyPr>
          <a:lstStyle/>
          <a:p>
            <a:r>
              <a:rPr lang="en-US" sz="2800" b="1" dirty="0" smtClean="0">
                <a:solidFill>
                  <a:srgbClr val="FF6600"/>
                </a:solidFill>
              </a:rPr>
              <a:t>resource</a:t>
            </a:r>
            <a:endParaRPr lang="en-US" sz="1400" b="1" dirty="0">
              <a:solidFill>
                <a:srgbClr val="FF6600"/>
              </a:solidFill>
            </a:endParaRPr>
          </a:p>
        </p:txBody>
      </p:sp>
    </p:spTree>
    <p:extLst>
      <p:ext uri="{BB962C8B-B14F-4D97-AF65-F5344CB8AC3E}">
        <p14:creationId xmlns:p14="http://schemas.microsoft.com/office/powerpoint/2010/main" val="2422921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Congratulations!</a:t>
            </a:r>
            <a:endParaRPr lang="en-US" sz="4000" dirty="0"/>
          </a:p>
        </p:txBody>
      </p:sp>
      <p:sp>
        <p:nvSpPr>
          <p:cNvPr id="3" name="Content Placeholder 2"/>
          <p:cNvSpPr>
            <a:spLocks noGrp="1"/>
          </p:cNvSpPr>
          <p:nvPr>
            <p:ph idx="1"/>
          </p:nvPr>
        </p:nvSpPr>
        <p:spPr/>
        <p:txBody>
          <a:bodyPr/>
          <a:lstStyle/>
          <a:p>
            <a:pPr marL="0" indent="0">
              <a:buNone/>
            </a:pPr>
            <a:r>
              <a:rPr lang="en-US" sz="4000" dirty="0" smtClean="0"/>
              <a:t>You have…</a:t>
            </a:r>
          </a:p>
          <a:p>
            <a:pPr lvl="1"/>
            <a:r>
              <a:rPr lang="en-US" sz="3600" dirty="0"/>
              <a:t>R</a:t>
            </a:r>
            <a:r>
              <a:rPr lang="en-US" sz="3600" dirty="0" smtClean="0"/>
              <a:t>un your first </a:t>
            </a:r>
            <a:r>
              <a:rPr lang="en-US" sz="3600" dirty="0" smtClean="0"/>
              <a:t>Experiment</a:t>
            </a:r>
            <a:r>
              <a:rPr lang="en-US" sz="3600" dirty="0" smtClean="0"/>
              <a:t>!</a:t>
            </a:r>
          </a:p>
          <a:p>
            <a:pPr lvl="1"/>
            <a:r>
              <a:rPr lang="en-US" sz="3600" dirty="0"/>
              <a:t>E</a:t>
            </a:r>
            <a:r>
              <a:rPr lang="en-US" sz="3600" dirty="0" smtClean="0"/>
              <a:t>xercised your knowledge </a:t>
            </a:r>
            <a:r>
              <a:rPr lang="en-US" sz="3600" dirty="0" smtClean="0"/>
              <a:t>of terminology</a:t>
            </a:r>
            <a:endParaRPr lang="en-US" sz="3600" dirty="0" smtClean="0"/>
          </a:p>
        </p:txBody>
      </p:sp>
    </p:spTree>
    <p:extLst>
      <p:ext uri="{BB962C8B-B14F-4D97-AF65-F5344CB8AC3E}">
        <p14:creationId xmlns:p14="http://schemas.microsoft.com/office/powerpoint/2010/main" val="672260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0"/>
            <a:ext cx="8229600" cy="1143000"/>
          </a:xfrm>
        </p:spPr>
        <p:txBody>
          <a:bodyPr/>
          <a:lstStyle/>
          <a:p>
            <a:r>
              <a:rPr lang="en-US" sz="4000" dirty="0" smtClean="0"/>
              <a:t>Understand </a:t>
            </a:r>
            <a:r>
              <a:rPr lang="en-US" sz="4000" dirty="0" smtClean="0"/>
              <a:t>Terminology</a:t>
            </a:r>
            <a:endParaRPr lang="en-US" sz="4000" dirty="0"/>
          </a:p>
        </p:txBody>
      </p:sp>
      <p:sp>
        <p:nvSpPr>
          <p:cNvPr id="4" name="TextBox 3"/>
          <p:cNvSpPr txBox="1"/>
          <p:nvPr/>
        </p:nvSpPr>
        <p:spPr>
          <a:xfrm>
            <a:off x="1028700" y="1779200"/>
            <a:ext cx="1724864" cy="923330"/>
          </a:xfrm>
          <a:prstGeom prst="rect">
            <a:avLst/>
          </a:prstGeom>
          <a:noFill/>
        </p:spPr>
        <p:txBody>
          <a:bodyPr wrap="none" rtlCol="0">
            <a:spAutoFit/>
          </a:bodyPr>
          <a:lstStyle/>
          <a:p>
            <a:r>
              <a:rPr lang="en-US" sz="5400" b="1" dirty="0" smtClean="0">
                <a:solidFill>
                  <a:srgbClr val="FF6600"/>
                </a:solidFill>
              </a:rPr>
              <a:t>slice</a:t>
            </a:r>
            <a:endParaRPr lang="en-US" sz="3200" b="1" dirty="0">
              <a:solidFill>
                <a:srgbClr val="FF6600"/>
              </a:solidFill>
            </a:endParaRPr>
          </a:p>
        </p:txBody>
      </p:sp>
      <p:sp>
        <p:nvSpPr>
          <p:cNvPr id="8" name="TextBox 7"/>
          <p:cNvSpPr txBox="1"/>
          <p:nvPr/>
        </p:nvSpPr>
        <p:spPr>
          <a:xfrm>
            <a:off x="5962609" y="1516671"/>
            <a:ext cx="2493441" cy="923330"/>
          </a:xfrm>
          <a:prstGeom prst="rect">
            <a:avLst/>
          </a:prstGeom>
          <a:noFill/>
        </p:spPr>
        <p:txBody>
          <a:bodyPr wrap="none" rtlCol="0">
            <a:spAutoFit/>
          </a:bodyPr>
          <a:lstStyle/>
          <a:p>
            <a:r>
              <a:rPr lang="en-US" sz="5400" b="1" dirty="0" smtClean="0">
                <a:solidFill>
                  <a:srgbClr val="FF6600"/>
                </a:solidFill>
              </a:rPr>
              <a:t>project</a:t>
            </a:r>
            <a:endParaRPr lang="en-US" sz="3200" b="1" dirty="0">
              <a:solidFill>
                <a:srgbClr val="FF6600"/>
              </a:solidFill>
            </a:endParaRPr>
          </a:p>
        </p:txBody>
      </p:sp>
      <p:sp>
        <p:nvSpPr>
          <p:cNvPr id="9" name="TextBox 8"/>
          <p:cNvSpPr txBox="1"/>
          <p:nvPr/>
        </p:nvSpPr>
        <p:spPr>
          <a:xfrm>
            <a:off x="4693427" y="4794732"/>
            <a:ext cx="3494316" cy="923330"/>
          </a:xfrm>
          <a:prstGeom prst="rect">
            <a:avLst/>
          </a:prstGeom>
          <a:noFill/>
        </p:spPr>
        <p:txBody>
          <a:bodyPr wrap="none" rtlCol="0">
            <a:spAutoFit/>
          </a:bodyPr>
          <a:lstStyle/>
          <a:p>
            <a:r>
              <a:rPr lang="en-US" sz="5400" b="1" dirty="0" smtClean="0">
                <a:solidFill>
                  <a:srgbClr val="FF6600"/>
                </a:solidFill>
              </a:rPr>
              <a:t>aggregate</a:t>
            </a:r>
            <a:endParaRPr lang="en-US" sz="3200" b="1" dirty="0">
              <a:solidFill>
                <a:srgbClr val="FF6600"/>
              </a:solidFill>
            </a:endParaRPr>
          </a:p>
        </p:txBody>
      </p:sp>
      <p:sp>
        <p:nvSpPr>
          <p:cNvPr id="11" name="TextBox 10"/>
          <p:cNvSpPr txBox="1"/>
          <p:nvPr/>
        </p:nvSpPr>
        <p:spPr>
          <a:xfrm>
            <a:off x="3010789" y="2901240"/>
            <a:ext cx="4544834" cy="923330"/>
          </a:xfrm>
          <a:prstGeom prst="rect">
            <a:avLst/>
          </a:prstGeom>
          <a:noFill/>
        </p:spPr>
        <p:txBody>
          <a:bodyPr wrap="none" rtlCol="0">
            <a:spAutoFit/>
          </a:bodyPr>
          <a:lstStyle/>
          <a:p>
            <a:r>
              <a:rPr lang="en-US" sz="5400" b="1" dirty="0" smtClean="0">
                <a:solidFill>
                  <a:srgbClr val="FF6600"/>
                </a:solidFill>
              </a:rPr>
              <a:t>experimenter</a:t>
            </a:r>
            <a:endParaRPr lang="en-US" sz="3200" b="1" dirty="0">
              <a:solidFill>
                <a:srgbClr val="FF6600"/>
              </a:solidFill>
            </a:endParaRPr>
          </a:p>
        </p:txBody>
      </p:sp>
      <p:sp>
        <p:nvSpPr>
          <p:cNvPr id="12" name="TextBox 11"/>
          <p:cNvSpPr txBox="1"/>
          <p:nvPr/>
        </p:nvSpPr>
        <p:spPr>
          <a:xfrm>
            <a:off x="1198466" y="3977045"/>
            <a:ext cx="3110196" cy="923330"/>
          </a:xfrm>
          <a:prstGeom prst="rect">
            <a:avLst/>
          </a:prstGeom>
          <a:noFill/>
        </p:spPr>
        <p:txBody>
          <a:bodyPr wrap="none" rtlCol="0">
            <a:spAutoFit/>
          </a:bodyPr>
          <a:lstStyle/>
          <a:p>
            <a:r>
              <a:rPr lang="en-US" sz="5400" b="1" dirty="0" smtClean="0">
                <a:solidFill>
                  <a:srgbClr val="FF6600"/>
                </a:solidFill>
              </a:rPr>
              <a:t>resource</a:t>
            </a:r>
            <a:endParaRPr lang="en-US" sz="3200" b="1" dirty="0">
              <a:solidFill>
                <a:srgbClr val="FF6600"/>
              </a:solidFill>
            </a:endParaRPr>
          </a:p>
        </p:txBody>
      </p:sp>
    </p:spTree>
    <p:extLst>
      <p:ext uri="{BB962C8B-B14F-4D97-AF65-F5344CB8AC3E}">
        <p14:creationId xmlns:p14="http://schemas.microsoft.com/office/powerpoint/2010/main" val="1323862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133717" y="1589811"/>
            <a:ext cx="3492886" cy="3711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638436" y="2516269"/>
            <a:ext cx="3685900" cy="2123658"/>
          </a:xfrm>
          <a:prstGeom prst="rect">
            <a:avLst/>
          </a:prstGeom>
          <a:noFill/>
        </p:spPr>
        <p:txBody>
          <a:bodyPr wrap="square" rtlCol="0">
            <a:spAutoFit/>
          </a:bodyPr>
          <a:lstStyle/>
          <a:p>
            <a:pPr algn="ctr"/>
            <a:r>
              <a:rPr lang="en-US" sz="4400" dirty="0" smtClean="0"/>
              <a:t>Welcome </a:t>
            </a:r>
          </a:p>
          <a:p>
            <a:pPr algn="ctr"/>
            <a:r>
              <a:rPr lang="en-US" sz="4400" dirty="0" smtClean="0"/>
              <a:t>to </a:t>
            </a:r>
            <a:r>
              <a:rPr lang="en-US" sz="4400" dirty="0" smtClean="0"/>
              <a:t>GENI-FIRE!</a:t>
            </a:r>
            <a:endParaRPr lang="en-US" sz="4400" dirty="0"/>
          </a:p>
        </p:txBody>
      </p:sp>
    </p:spTree>
    <p:extLst>
      <p:ext uri="{BB962C8B-B14F-4D97-AF65-F5344CB8AC3E}">
        <p14:creationId xmlns:p14="http://schemas.microsoft.com/office/powerpoint/2010/main" val="3128842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317" y="1761284"/>
            <a:ext cx="7772400" cy="1470025"/>
          </a:xfrm>
        </p:spPr>
        <p:txBody>
          <a:bodyPr/>
          <a:lstStyle/>
          <a:p>
            <a:r>
              <a:rPr lang="en-US" sz="3600" dirty="0" smtClean="0"/>
              <a:t>Working With Collaborators</a:t>
            </a:r>
            <a:endParaRPr lang="en-US" sz="3600" dirty="0"/>
          </a:p>
        </p:txBody>
      </p:sp>
      <p:pic>
        <p:nvPicPr>
          <p:cNvPr id="4" name="Picture 3" descr="all_off_ppt.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94625" y="977900"/>
            <a:ext cx="1960475" cy="5892800"/>
          </a:xfrm>
          <a:prstGeom prst="rect">
            <a:avLst/>
          </a:prstGeom>
        </p:spPr>
      </p:pic>
    </p:spTree>
    <p:extLst>
      <p:ext uri="{BB962C8B-B14F-4D97-AF65-F5344CB8AC3E}">
        <p14:creationId xmlns:p14="http://schemas.microsoft.com/office/powerpoint/2010/main" val="7307138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Projects</a:t>
            </a:r>
            <a:endParaRPr lang="en-US" sz="3600" dirty="0"/>
          </a:p>
        </p:txBody>
      </p:sp>
      <p:sp>
        <p:nvSpPr>
          <p:cNvPr id="11" name="Content Placeholder 10"/>
          <p:cNvSpPr>
            <a:spLocks noGrp="1"/>
          </p:cNvSpPr>
          <p:nvPr>
            <p:ph sz="half" idx="1"/>
          </p:nvPr>
        </p:nvSpPr>
        <p:spPr>
          <a:xfrm>
            <a:off x="381000" y="1750390"/>
            <a:ext cx="4983874" cy="1326346"/>
          </a:xfrm>
        </p:spPr>
        <p:txBody>
          <a:bodyPr/>
          <a:lstStyle/>
          <a:p>
            <a:pPr marL="0" indent="0">
              <a:buNone/>
            </a:pPr>
            <a:r>
              <a:rPr lang="en-US" sz="4000" b="1" dirty="0" smtClean="0"/>
              <a:t>Projects </a:t>
            </a:r>
            <a:r>
              <a:rPr lang="en-US" sz="3600" dirty="0" smtClean="0"/>
              <a:t>organize research </a:t>
            </a:r>
            <a:r>
              <a:rPr lang="en-US" sz="3600" dirty="0"/>
              <a:t>in </a:t>
            </a:r>
            <a:r>
              <a:rPr lang="en-US" sz="3600" dirty="0" smtClean="0"/>
              <a:t>GENI</a:t>
            </a:r>
            <a:endParaRPr lang="en-US" dirty="0" smtClean="0"/>
          </a:p>
          <a:p>
            <a:pPr marL="0" indent="0">
              <a:buNone/>
            </a:pPr>
            <a:endParaRPr lang="en-US" dirty="0"/>
          </a:p>
          <a:p>
            <a:endParaRPr lang="en-US" dirty="0" smtClean="0"/>
          </a:p>
          <a:p>
            <a:endParaRPr lang="en-US" dirty="0"/>
          </a:p>
        </p:txBody>
      </p:sp>
      <p:sp>
        <p:nvSpPr>
          <p:cNvPr id="69" name="Content Placeholder 10"/>
          <p:cNvSpPr>
            <a:spLocks noGrp="1"/>
          </p:cNvSpPr>
          <p:nvPr>
            <p:ph sz="half" idx="2"/>
          </p:nvPr>
        </p:nvSpPr>
        <p:spPr>
          <a:xfrm>
            <a:off x="200362" y="4232389"/>
            <a:ext cx="9310111" cy="1996669"/>
          </a:xfrm>
        </p:spPr>
        <p:txBody>
          <a:bodyPr/>
          <a:lstStyle/>
          <a:p>
            <a:pPr marL="0" lvl="1" indent="0">
              <a:lnSpc>
                <a:spcPct val="70000"/>
              </a:lnSpc>
              <a:spcBef>
                <a:spcPts val="2568"/>
              </a:spcBef>
              <a:buNone/>
            </a:pPr>
            <a:r>
              <a:rPr lang="en-US" sz="2800" dirty="0" smtClean="0"/>
              <a:t>Projects contain </a:t>
            </a:r>
            <a:r>
              <a:rPr lang="en-US" sz="2800" dirty="0"/>
              <a:t>both </a:t>
            </a:r>
            <a:r>
              <a:rPr lang="en-US" sz="3200" b="1" dirty="0" smtClean="0"/>
              <a:t>people</a:t>
            </a:r>
            <a:r>
              <a:rPr lang="en-US" sz="3200" dirty="0" smtClean="0"/>
              <a:t> </a:t>
            </a:r>
            <a:r>
              <a:rPr lang="en-US" sz="2800" dirty="0" smtClean="0"/>
              <a:t>and </a:t>
            </a:r>
            <a:r>
              <a:rPr lang="en-US" sz="2800" dirty="0"/>
              <a:t>their </a:t>
            </a:r>
            <a:r>
              <a:rPr lang="en-US" sz="3200" b="1" dirty="0" smtClean="0"/>
              <a:t>experiments</a:t>
            </a:r>
            <a:endParaRPr lang="en-US" sz="2800" dirty="0" smtClean="0"/>
          </a:p>
          <a:p>
            <a:pPr marL="0" indent="0">
              <a:lnSpc>
                <a:spcPct val="70000"/>
              </a:lnSpc>
              <a:spcBef>
                <a:spcPts val="2568"/>
              </a:spcBef>
              <a:buNone/>
            </a:pPr>
            <a:r>
              <a:rPr lang="en-US" dirty="0"/>
              <a:t>A project is led by a single responsible </a:t>
            </a:r>
            <a:r>
              <a:rPr lang="en-US" dirty="0" smtClean="0"/>
              <a:t>individual: 	</a:t>
            </a:r>
          </a:p>
          <a:p>
            <a:pPr marL="0" indent="0">
              <a:lnSpc>
                <a:spcPct val="70000"/>
              </a:lnSpc>
              <a:spcBef>
                <a:spcPts val="0"/>
              </a:spcBef>
              <a:buNone/>
            </a:pPr>
            <a:r>
              <a:rPr lang="en-US" dirty="0"/>
              <a:t>	</a:t>
            </a:r>
            <a:r>
              <a:rPr lang="en-US" dirty="0" smtClean="0"/>
              <a:t>the </a:t>
            </a:r>
            <a:r>
              <a:rPr lang="en-US" b="1" dirty="0"/>
              <a:t>project</a:t>
            </a:r>
            <a:r>
              <a:rPr lang="en-US" dirty="0"/>
              <a:t> </a:t>
            </a:r>
            <a:r>
              <a:rPr lang="en-US" b="1" dirty="0" smtClean="0"/>
              <a:t>lead</a:t>
            </a:r>
            <a:r>
              <a:rPr lang="en-US" dirty="0" smtClean="0"/>
              <a:t> </a:t>
            </a:r>
          </a:p>
          <a:p>
            <a:pPr marL="0" indent="0">
              <a:spcBef>
                <a:spcPts val="0"/>
              </a:spcBef>
              <a:buNone/>
            </a:pPr>
            <a:endParaRPr lang="en-US" dirty="0"/>
          </a:p>
          <a:p>
            <a:pPr marL="0" indent="0">
              <a:buNone/>
            </a:pPr>
            <a:endParaRPr lang="en-US" dirty="0" smtClean="0"/>
          </a:p>
          <a:p>
            <a:pPr marL="0" indent="0">
              <a:buNone/>
            </a:pPr>
            <a:endParaRPr lang="en-US" dirty="0"/>
          </a:p>
          <a:p>
            <a:endParaRPr lang="en-US" dirty="0" smtClean="0"/>
          </a:p>
          <a:p>
            <a:endParaRPr lang="en-US" dirty="0"/>
          </a:p>
        </p:txBody>
      </p:sp>
      <p:grpSp>
        <p:nvGrpSpPr>
          <p:cNvPr id="8" name="Group 7"/>
          <p:cNvGrpSpPr/>
          <p:nvPr/>
        </p:nvGrpSpPr>
        <p:grpSpPr>
          <a:xfrm>
            <a:off x="7931535" y="2676711"/>
            <a:ext cx="635777" cy="1388411"/>
            <a:chOff x="6778294" y="1742682"/>
            <a:chExt cx="1838715" cy="4015378"/>
          </a:xfrm>
          <a:solidFill>
            <a:schemeClr val="bg2"/>
          </a:solidFill>
        </p:grpSpPr>
        <p:sp>
          <p:nvSpPr>
            <p:cNvPr id="59" name="Oval 58"/>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Oval 59"/>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Oval 60"/>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Oval 61"/>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Oval 62"/>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Freeform 63"/>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66"/>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Oval 67"/>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Rounded Rectangle 8"/>
          <p:cNvSpPr/>
          <p:nvPr/>
        </p:nvSpPr>
        <p:spPr>
          <a:xfrm>
            <a:off x="4610100" y="1204886"/>
            <a:ext cx="2718272" cy="2274295"/>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99453" y="1195231"/>
            <a:ext cx="1228071" cy="461665"/>
          </a:xfrm>
          <a:prstGeom prst="rect">
            <a:avLst/>
          </a:prstGeom>
          <a:noFill/>
        </p:spPr>
        <p:txBody>
          <a:bodyPr wrap="none" rtlCol="0">
            <a:spAutoFit/>
          </a:bodyPr>
          <a:lstStyle/>
          <a:p>
            <a:r>
              <a:rPr lang="en-US" sz="2400" b="1" dirty="0" smtClean="0"/>
              <a:t>Project</a:t>
            </a:r>
            <a:endParaRPr lang="en-US" sz="1400" b="1" dirty="0"/>
          </a:p>
        </p:txBody>
      </p:sp>
      <p:grpSp>
        <p:nvGrpSpPr>
          <p:cNvPr id="12" name="Group 11"/>
          <p:cNvGrpSpPr/>
          <p:nvPr/>
        </p:nvGrpSpPr>
        <p:grpSpPr>
          <a:xfrm>
            <a:off x="7657061" y="2812407"/>
            <a:ext cx="635777" cy="1388411"/>
            <a:chOff x="6778294" y="1742682"/>
            <a:chExt cx="1838715" cy="4015378"/>
          </a:xfrm>
          <a:solidFill>
            <a:schemeClr val="bg2"/>
          </a:solidFill>
        </p:grpSpPr>
        <p:sp>
          <p:nvSpPr>
            <p:cNvPr id="49" name="Oval 48"/>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Oval 49"/>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Oval 50"/>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Oval 51"/>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Oval 52"/>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53"/>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Oval 57"/>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4" name="TextBox 13"/>
          <p:cNvSpPr txBox="1"/>
          <p:nvPr/>
        </p:nvSpPr>
        <p:spPr>
          <a:xfrm>
            <a:off x="6240309" y="1713321"/>
            <a:ext cx="723425" cy="369332"/>
          </a:xfrm>
          <a:prstGeom prst="rect">
            <a:avLst/>
          </a:prstGeom>
          <a:noFill/>
        </p:spPr>
        <p:txBody>
          <a:bodyPr wrap="none" rtlCol="0">
            <a:spAutoFit/>
          </a:bodyPr>
          <a:lstStyle/>
          <a:p>
            <a:r>
              <a:rPr lang="en-US" b="1" dirty="0" smtClean="0">
                <a:solidFill>
                  <a:srgbClr val="000000"/>
                </a:solidFill>
              </a:rPr>
              <a:t>Lead</a:t>
            </a:r>
            <a:endParaRPr lang="en-US" b="1" dirty="0">
              <a:solidFill>
                <a:srgbClr val="000000"/>
              </a:solidFill>
            </a:endParaRPr>
          </a:p>
        </p:txBody>
      </p:sp>
      <p:cxnSp>
        <p:nvCxnSpPr>
          <p:cNvPr id="15" name="Straight Connector 14"/>
          <p:cNvCxnSpPr/>
          <p:nvPr/>
        </p:nvCxnSpPr>
        <p:spPr>
          <a:xfrm>
            <a:off x="7108436" y="1932120"/>
            <a:ext cx="633482" cy="0"/>
          </a:xfrm>
          <a:prstGeom prst="line">
            <a:avLst/>
          </a:prstGeom>
          <a:ln w="57150" cmpd="sng">
            <a:solidFill>
              <a:srgbClr val="808080"/>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13315" y="2443879"/>
            <a:ext cx="1198165" cy="369332"/>
          </a:xfrm>
          <a:prstGeom prst="rect">
            <a:avLst/>
          </a:prstGeom>
          <a:noFill/>
        </p:spPr>
        <p:txBody>
          <a:bodyPr wrap="none" rtlCol="0">
            <a:spAutoFit/>
          </a:bodyPr>
          <a:lstStyle/>
          <a:p>
            <a:r>
              <a:rPr lang="en-US" b="1" dirty="0" smtClean="0">
                <a:solidFill>
                  <a:srgbClr val="000000"/>
                </a:solidFill>
              </a:rPr>
              <a:t>Members</a:t>
            </a:r>
            <a:endParaRPr lang="en-US" b="1" dirty="0">
              <a:solidFill>
                <a:srgbClr val="000000"/>
              </a:solidFill>
            </a:endParaRPr>
          </a:p>
        </p:txBody>
      </p:sp>
      <p:cxnSp>
        <p:nvCxnSpPr>
          <p:cNvPr id="17" name="Straight Connector 16"/>
          <p:cNvCxnSpPr/>
          <p:nvPr/>
        </p:nvCxnSpPr>
        <p:spPr>
          <a:xfrm>
            <a:off x="7108436" y="2915914"/>
            <a:ext cx="636448" cy="207163"/>
          </a:xfrm>
          <a:prstGeom prst="line">
            <a:avLst/>
          </a:prstGeom>
          <a:ln w="57150" cmpd="sng">
            <a:solidFill>
              <a:srgbClr val="808080"/>
            </a:solidFill>
            <a:headEnd type="oval"/>
            <a:tailEnd type="ova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8245147" y="2822081"/>
            <a:ext cx="635777" cy="1388411"/>
            <a:chOff x="6778294" y="1742682"/>
            <a:chExt cx="1838715" cy="4015378"/>
          </a:xfrm>
          <a:solidFill>
            <a:schemeClr val="bg2"/>
          </a:solidFill>
        </p:grpSpPr>
        <p:sp>
          <p:nvSpPr>
            <p:cNvPr id="24" name="Oval 23"/>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28"/>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Oval 32"/>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19" name="Group 18"/>
          <p:cNvGrpSpPr/>
          <p:nvPr/>
        </p:nvGrpSpPr>
        <p:grpSpPr>
          <a:xfrm>
            <a:off x="4786419" y="1745828"/>
            <a:ext cx="1113254" cy="1256062"/>
            <a:chOff x="2452612" y="2472459"/>
            <a:chExt cx="1236183" cy="1394761"/>
          </a:xfrm>
        </p:grpSpPr>
        <p:sp>
          <p:nvSpPr>
            <p:cNvPr id="20" name="Rounded Rectangle 19"/>
            <p:cNvSpPr/>
            <p:nvPr/>
          </p:nvSpPr>
          <p:spPr>
            <a:xfrm>
              <a:off x="2757412" y="27772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605012" y="26248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452612" y="24724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466358" y="2472459"/>
              <a:ext cx="803559" cy="410115"/>
            </a:xfrm>
            <a:prstGeom prst="rect">
              <a:avLst/>
            </a:prstGeom>
            <a:noFill/>
          </p:spPr>
          <p:txBody>
            <a:bodyPr wrap="none" rtlCol="0">
              <a:spAutoFit/>
            </a:bodyPr>
            <a:lstStyle/>
            <a:p>
              <a:r>
                <a:rPr lang="en-US" b="1" dirty="0" smtClean="0">
                  <a:solidFill>
                    <a:srgbClr val="000000"/>
                  </a:solidFill>
                </a:rPr>
                <a:t>Slice</a:t>
              </a:r>
              <a:endParaRPr lang="en-US" b="1" dirty="0">
                <a:solidFill>
                  <a:srgbClr val="000000"/>
                </a:solidFill>
              </a:endParaRPr>
            </a:p>
          </p:txBody>
        </p:sp>
      </p:grpSp>
      <p:grpSp>
        <p:nvGrpSpPr>
          <p:cNvPr id="70" name="Group 69"/>
          <p:cNvGrpSpPr/>
          <p:nvPr/>
        </p:nvGrpSpPr>
        <p:grpSpPr>
          <a:xfrm>
            <a:off x="7761770" y="1254572"/>
            <a:ext cx="635777" cy="1388411"/>
            <a:chOff x="6778294" y="1742682"/>
            <a:chExt cx="1838715" cy="4015378"/>
          </a:xfrm>
          <a:solidFill>
            <a:schemeClr val="bg2"/>
          </a:solidFill>
        </p:grpSpPr>
        <p:sp>
          <p:nvSpPr>
            <p:cNvPr id="71" name="Oval 70"/>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Oval 71"/>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Oval 72"/>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Oval 73"/>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Oval 74"/>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Freeform 75"/>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Oval 79"/>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35" name="Group 34"/>
          <p:cNvGrpSpPr/>
          <p:nvPr/>
        </p:nvGrpSpPr>
        <p:grpSpPr>
          <a:xfrm>
            <a:off x="7932972" y="1112760"/>
            <a:ext cx="302053" cy="186506"/>
            <a:chOff x="2057400" y="5181600"/>
            <a:chExt cx="838200" cy="517558"/>
          </a:xfrm>
        </p:grpSpPr>
        <p:sp>
          <p:nvSpPr>
            <p:cNvPr id="36" name="Right Triangle 35"/>
            <p:cNvSpPr/>
            <p:nvPr/>
          </p:nvSpPr>
          <p:spPr>
            <a:xfrm>
              <a:off x="2057400" y="5181600"/>
              <a:ext cx="457200" cy="479458"/>
            </a:xfrm>
            <a:prstGeom prst="r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flipH="1">
              <a:off x="2438400" y="5181600"/>
              <a:ext cx="457200" cy="479458"/>
            </a:xfrm>
            <a:prstGeom prst="r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a:off x="2057400" y="5219700"/>
              <a:ext cx="838200" cy="479458"/>
            </a:xfrm>
            <a:prstGeom prs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02780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Membership example</a:t>
            </a:r>
            <a:endParaRPr lang="en-US" dirty="0"/>
          </a:p>
        </p:txBody>
      </p:sp>
      <p:pic>
        <p:nvPicPr>
          <p:cNvPr id="4" name="Picture 3"/>
          <p:cNvPicPr>
            <a:picLocks noChangeAspect="1"/>
          </p:cNvPicPr>
          <p:nvPr/>
        </p:nvPicPr>
        <p:blipFill>
          <a:blip r:embed="rId3"/>
          <a:stretch>
            <a:fillRect/>
          </a:stretch>
        </p:blipFill>
        <p:spPr>
          <a:xfrm>
            <a:off x="189774" y="1339054"/>
            <a:ext cx="9144000" cy="4847846"/>
          </a:xfrm>
          <a:prstGeom prst="rect">
            <a:avLst/>
          </a:prstGeom>
        </p:spPr>
      </p:pic>
      <p:sp>
        <p:nvSpPr>
          <p:cNvPr id="9" name="TextBox 8"/>
          <p:cNvSpPr txBox="1"/>
          <p:nvPr/>
        </p:nvSpPr>
        <p:spPr>
          <a:xfrm>
            <a:off x="532518" y="1089721"/>
            <a:ext cx="8010539" cy="369332"/>
          </a:xfrm>
          <a:prstGeom prst="rect">
            <a:avLst/>
          </a:prstGeom>
          <a:noFill/>
        </p:spPr>
        <p:txBody>
          <a:bodyPr wrap="none" rtlCol="0">
            <a:spAutoFit/>
          </a:bodyPr>
          <a:lstStyle/>
          <a:p>
            <a:r>
              <a:rPr lang="en-US" dirty="0" smtClean="0"/>
              <a:t>Projects have 1 </a:t>
            </a:r>
            <a:r>
              <a:rPr lang="en-US" b="1" dirty="0" smtClean="0"/>
              <a:t>Lead</a:t>
            </a:r>
            <a:r>
              <a:rPr lang="en-US" dirty="0" smtClean="0"/>
              <a:t> and any number of </a:t>
            </a:r>
            <a:r>
              <a:rPr lang="en-US" b="1" dirty="0" smtClean="0"/>
              <a:t>Admins</a:t>
            </a:r>
            <a:r>
              <a:rPr lang="en-US" dirty="0" smtClean="0"/>
              <a:t>, </a:t>
            </a:r>
            <a:r>
              <a:rPr lang="en-US" b="1" dirty="0" smtClean="0"/>
              <a:t>Members</a:t>
            </a:r>
            <a:r>
              <a:rPr lang="en-US" dirty="0" smtClean="0"/>
              <a:t>, and </a:t>
            </a:r>
            <a:r>
              <a:rPr lang="en-US" b="1" dirty="0" smtClean="0"/>
              <a:t>Auditors</a:t>
            </a:r>
            <a:endParaRPr lang="en-US" b="1" dirty="0"/>
          </a:p>
        </p:txBody>
      </p:sp>
      <p:sp>
        <p:nvSpPr>
          <p:cNvPr id="10" name="TextBox 9"/>
          <p:cNvSpPr txBox="1"/>
          <p:nvPr/>
        </p:nvSpPr>
        <p:spPr>
          <a:xfrm>
            <a:off x="4450736" y="6238776"/>
            <a:ext cx="4559328" cy="307777"/>
          </a:xfrm>
          <a:prstGeom prst="rect">
            <a:avLst/>
          </a:prstGeom>
          <a:noFill/>
        </p:spPr>
        <p:txBody>
          <a:bodyPr wrap="none" rtlCol="0">
            <a:spAutoFit/>
          </a:bodyPr>
          <a:lstStyle/>
          <a:p>
            <a:r>
              <a:rPr lang="en-US" sz="1400" i="1" dirty="0"/>
              <a:t>http://</a:t>
            </a:r>
            <a:r>
              <a:rPr lang="en-US" sz="1400" i="1" dirty="0" err="1"/>
              <a:t>groups.geni.net</a:t>
            </a:r>
            <a:r>
              <a:rPr lang="en-US" sz="1400" i="1" dirty="0"/>
              <a:t>/</a:t>
            </a:r>
            <a:r>
              <a:rPr lang="en-US" sz="1400" i="1" dirty="0" err="1"/>
              <a:t>geni</a:t>
            </a:r>
            <a:r>
              <a:rPr lang="en-US" sz="1400" i="1" dirty="0"/>
              <a:t>/wiki/</a:t>
            </a:r>
            <a:r>
              <a:rPr lang="en-US" sz="1400" i="1" dirty="0" err="1"/>
              <a:t>GENIConcepts#Project</a:t>
            </a:r>
            <a:endParaRPr lang="en-US" sz="1400" i="1" dirty="0"/>
          </a:p>
        </p:txBody>
      </p:sp>
      <p:sp>
        <p:nvSpPr>
          <p:cNvPr id="15" name="Rounded Rectangle 14"/>
          <p:cNvSpPr/>
          <p:nvPr/>
        </p:nvSpPr>
        <p:spPr>
          <a:xfrm>
            <a:off x="5856941" y="5760120"/>
            <a:ext cx="1733176" cy="468828"/>
          </a:xfrm>
          <a:prstGeom prst="roundRect">
            <a:avLst/>
          </a:prstGeom>
          <a:solidFill>
            <a:srgbClr val="4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Typical Class</a:t>
            </a:r>
            <a:endParaRPr lang="en-US" dirty="0"/>
          </a:p>
        </p:txBody>
      </p:sp>
      <p:grpSp>
        <p:nvGrpSpPr>
          <p:cNvPr id="17" name="Group 16"/>
          <p:cNvGrpSpPr/>
          <p:nvPr/>
        </p:nvGrpSpPr>
        <p:grpSpPr>
          <a:xfrm>
            <a:off x="7724584" y="1782389"/>
            <a:ext cx="1062535" cy="1076700"/>
            <a:chOff x="7533838" y="1622937"/>
            <a:chExt cx="1475474" cy="1495143"/>
          </a:xfrm>
        </p:grpSpPr>
        <p:sp>
          <p:nvSpPr>
            <p:cNvPr id="14" name="TextBox 13"/>
            <p:cNvSpPr txBox="1"/>
            <p:nvPr/>
          </p:nvSpPr>
          <p:spPr>
            <a:xfrm>
              <a:off x="7533838" y="2690690"/>
              <a:ext cx="1475474" cy="427390"/>
            </a:xfrm>
            <a:prstGeom prst="rect">
              <a:avLst/>
            </a:prstGeom>
            <a:noFill/>
          </p:spPr>
          <p:txBody>
            <a:bodyPr wrap="none" rtlCol="0">
              <a:spAutoFit/>
            </a:bodyPr>
            <a:lstStyle/>
            <a:p>
              <a:r>
                <a:rPr lang="en-US" sz="1400" b="1" dirty="0" smtClean="0"/>
                <a:t>Expiration</a:t>
              </a:r>
              <a:endParaRPr lang="en-US" sz="1400" b="1" dirty="0"/>
            </a:p>
          </p:txBody>
        </p:sp>
        <p:pic>
          <p:nvPicPr>
            <p:cNvPr id="16" name="Picture 15"/>
            <p:cNvPicPr>
              <a:picLocks noChangeAspect="1"/>
            </p:cNvPicPr>
            <p:nvPr/>
          </p:nvPicPr>
          <p:blipFill>
            <a:blip r:embed="rId4"/>
            <a:stretch>
              <a:fillRect/>
            </a:stretch>
          </p:blipFill>
          <p:spPr>
            <a:xfrm>
              <a:off x="7676029" y="1622937"/>
              <a:ext cx="1153458" cy="1150744"/>
            </a:xfrm>
            <a:prstGeom prst="rect">
              <a:avLst/>
            </a:prstGeom>
          </p:spPr>
        </p:pic>
      </p:grpSp>
      <p:sp>
        <p:nvSpPr>
          <p:cNvPr id="11" name="Rounded Rectangle 10"/>
          <p:cNvSpPr/>
          <p:nvPr/>
        </p:nvSpPr>
        <p:spPr>
          <a:xfrm>
            <a:off x="801763" y="5769948"/>
            <a:ext cx="3568909" cy="468828"/>
          </a:xfrm>
          <a:prstGeom prst="roundRect">
            <a:avLst/>
          </a:prstGeom>
          <a:solidFill>
            <a:srgbClr val="408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Typical Research Project</a:t>
            </a:r>
            <a:endParaRPr lang="en-US" dirty="0"/>
          </a:p>
        </p:txBody>
      </p:sp>
    </p:spTree>
    <p:extLst>
      <p:ext uri="{BB962C8B-B14F-4D97-AF65-F5344CB8AC3E}">
        <p14:creationId xmlns:p14="http://schemas.microsoft.com/office/powerpoint/2010/main" val="9038955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Populating a </a:t>
            </a:r>
            <a:r>
              <a:rPr lang="en-US" dirty="0"/>
              <a:t>P</a:t>
            </a:r>
            <a:r>
              <a:rPr lang="en-US" dirty="0" smtClean="0"/>
              <a:t>roject</a:t>
            </a:r>
            <a:endParaRPr lang="en-US" dirty="0"/>
          </a:p>
        </p:txBody>
      </p:sp>
      <p:sp>
        <p:nvSpPr>
          <p:cNvPr id="3" name="Content Placeholder 2"/>
          <p:cNvSpPr>
            <a:spLocks noGrp="1"/>
          </p:cNvSpPr>
          <p:nvPr>
            <p:ph idx="1"/>
          </p:nvPr>
        </p:nvSpPr>
        <p:spPr>
          <a:xfrm>
            <a:off x="185801" y="1156984"/>
            <a:ext cx="8613000" cy="5181600"/>
          </a:xfrm>
        </p:spPr>
        <p:txBody>
          <a:bodyPr/>
          <a:lstStyle/>
          <a:p>
            <a:pPr marL="514350" indent="-457200">
              <a:buFont typeface="+mj-lt"/>
              <a:buAutoNum type="arabicPeriod"/>
            </a:pPr>
            <a:r>
              <a:rPr lang="en-US" b="1" dirty="0" smtClean="0"/>
              <a:t>Member-initiated</a:t>
            </a:r>
            <a:r>
              <a:rPr lang="en-US" dirty="0" smtClean="0"/>
              <a:t> </a:t>
            </a:r>
          </a:p>
          <a:p>
            <a:pPr marL="457200" lvl="1" indent="0">
              <a:buNone/>
            </a:pPr>
            <a:r>
              <a:rPr lang="en-US" dirty="0" smtClean="0"/>
              <a:t>Each experimenter asks to join a project, approval needed</a:t>
            </a:r>
          </a:p>
          <a:p>
            <a:pPr marL="1200150" lvl="2" indent="-342900"/>
            <a:r>
              <a:rPr lang="en-US" dirty="0" smtClean="0"/>
              <a:t>Typical for Research projects</a:t>
            </a:r>
          </a:p>
          <a:p>
            <a:pPr marL="514350" indent="-457200">
              <a:buFont typeface="+mj-lt"/>
              <a:buAutoNum type="arabicPeriod"/>
            </a:pPr>
            <a:endParaRPr lang="en-US" b="1" dirty="0" smtClean="0"/>
          </a:p>
          <a:p>
            <a:pPr marL="57150" indent="0">
              <a:buNone/>
            </a:pPr>
            <a:endParaRPr lang="en-US" b="1" dirty="0" smtClean="0"/>
          </a:p>
          <a:p>
            <a:pPr marL="57150" indent="0">
              <a:buNone/>
            </a:pPr>
            <a:endParaRPr lang="en-US" sz="600" b="1" dirty="0" smtClean="0"/>
          </a:p>
          <a:p>
            <a:pPr marL="514350" indent="-457200">
              <a:buFont typeface="+mj-lt"/>
              <a:buAutoNum type="arabicPeriod"/>
            </a:pPr>
            <a:r>
              <a:rPr lang="en-US" b="1" dirty="0" smtClean="0"/>
              <a:t>Admin-initiated</a:t>
            </a:r>
            <a:r>
              <a:rPr lang="en-US" dirty="0" smtClean="0"/>
              <a:t> </a:t>
            </a:r>
          </a:p>
          <a:p>
            <a:pPr marL="457200" lvl="1" indent="0">
              <a:buNone/>
            </a:pPr>
            <a:r>
              <a:rPr lang="en-US" dirty="0" smtClean="0"/>
              <a:t>Project Lead/Admin bulk-adds experimenters</a:t>
            </a:r>
          </a:p>
          <a:p>
            <a:pPr marL="1314450" lvl="2" indent="-457200"/>
            <a:r>
              <a:rPr lang="en-US" dirty="0" smtClean="0"/>
              <a:t>Typical for Classrooms or Tutorials</a:t>
            </a:r>
            <a:endParaRPr lang="en-US" dirty="0"/>
          </a:p>
          <a:p>
            <a:pPr marL="914400" lvl="1" indent="-457200">
              <a:buFont typeface="+mj-lt"/>
              <a:buAutoNum type="arabicPeriod"/>
            </a:pPr>
            <a:endParaRPr lang="en-US" dirty="0"/>
          </a:p>
        </p:txBody>
      </p:sp>
      <p:pic>
        <p:nvPicPr>
          <p:cNvPr id="4" name="Picture 3"/>
          <p:cNvPicPr>
            <a:picLocks noChangeAspect="1"/>
          </p:cNvPicPr>
          <p:nvPr/>
        </p:nvPicPr>
        <p:blipFill rotWithShape="1">
          <a:blip r:embed="rId3"/>
          <a:srcRect b="68156"/>
          <a:stretch/>
        </p:blipFill>
        <p:spPr>
          <a:xfrm>
            <a:off x="1583859" y="2494097"/>
            <a:ext cx="4732675" cy="926639"/>
          </a:xfrm>
          <a:prstGeom prst="rect">
            <a:avLst/>
          </a:prstGeom>
        </p:spPr>
      </p:pic>
      <p:sp>
        <p:nvSpPr>
          <p:cNvPr id="8" name="Left Arrow 7"/>
          <p:cNvSpPr/>
          <p:nvPr/>
        </p:nvSpPr>
        <p:spPr>
          <a:xfrm>
            <a:off x="6245243" y="2828924"/>
            <a:ext cx="447085" cy="230163"/>
          </a:xfrm>
          <a:prstGeom prst="leftArrow">
            <a:avLst/>
          </a:prstGeom>
          <a:solidFill>
            <a:srgbClr val="FF8000"/>
          </a:solidFill>
          <a:ln>
            <a:solidFill>
              <a:srgbClr val="FF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creen Shot 2013-09-12 at 11.32.39 PM.png"/>
          <p:cNvPicPr>
            <a:picLocks noChangeAspect="1"/>
          </p:cNvPicPr>
          <p:nvPr/>
        </p:nvPicPr>
        <p:blipFill rotWithShape="1">
          <a:blip r:embed="rId4">
            <a:clrChange>
              <a:clrFrom>
                <a:srgbClr val="FBFBFB"/>
              </a:clrFrom>
              <a:clrTo>
                <a:srgbClr val="FBFBFB">
                  <a:alpha val="0"/>
                </a:srgbClr>
              </a:clrTo>
            </a:clrChange>
            <a:extLst>
              <a:ext uri="{28A0092B-C50C-407E-A947-70E740481C1C}">
                <a14:useLocalDpi xmlns:a14="http://schemas.microsoft.com/office/drawing/2010/main" val="0"/>
              </a:ext>
            </a:extLst>
          </a:blip>
          <a:srcRect l="2871" t="13616" r="1844" b="20853"/>
          <a:stretch/>
        </p:blipFill>
        <p:spPr>
          <a:xfrm>
            <a:off x="1592450" y="4851316"/>
            <a:ext cx="4444755" cy="1601333"/>
          </a:xfrm>
          <a:prstGeom prst="rect">
            <a:avLst/>
          </a:prstGeom>
        </p:spPr>
      </p:pic>
    </p:spTree>
    <p:extLst>
      <p:ext uri="{BB962C8B-B14F-4D97-AF65-F5344CB8AC3E}">
        <p14:creationId xmlns:p14="http://schemas.microsoft.com/office/powerpoint/2010/main" val="110081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and Slice Roles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38677891"/>
              </p:ext>
            </p:extLst>
          </p:nvPr>
        </p:nvGraphicFramePr>
        <p:xfrm>
          <a:off x="515590" y="921140"/>
          <a:ext cx="8272574" cy="2686098"/>
        </p:xfrm>
        <a:graphic>
          <a:graphicData uri="http://schemas.openxmlformats.org/drawingml/2006/table">
            <a:tbl>
              <a:tblPr firstRow="1" bandRow="1">
                <a:tableStyleId>{BC89EF96-8CEA-46FF-86C4-4CE0E7609802}</a:tableStyleId>
              </a:tblPr>
              <a:tblGrid>
                <a:gridCol w="562905"/>
                <a:gridCol w="1476357"/>
                <a:gridCol w="1299972"/>
                <a:gridCol w="1816684"/>
                <a:gridCol w="1558328"/>
                <a:gridCol w="1558328"/>
              </a:tblGrid>
              <a:tr h="948738">
                <a:tc>
                  <a:txBody>
                    <a:bodyPr/>
                    <a:lstStyle/>
                    <a:p>
                      <a:endParaRPr lang="en-US" dirty="0"/>
                    </a:p>
                  </a:txBody>
                  <a:tcPr/>
                </a:tc>
                <a:tc>
                  <a:txBody>
                    <a:bodyPr/>
                    <a:lstStyle/>
                    <a:p>
                      <a:endParaRPr lang="en-US" dirty="0"/>
                    </a:p>
                  </a:txBody>
                  <a:tcPr/>
                </a:tc>
                <a:tc>
                  <a:txBody>
                    <a:bodyPr/>
                    <a:lstStyle/>
                    <a:p>
                      <a:r>
                        <a:rPr lang="en-US" dirty="0" smtClean="0"/>
                        <a:t>Create</a:t>
                      </a:r>
                      <a:r>
                        <a:rPr lang="en-US" baseline="0" dirty="0" smtClean="0"/>
                        <a:t> </a:t>
                      </a:r>
                      <a:r>
                        <a:rPr lang="en-US" dirty="0" smtClean="0"/>
                        <a:t>project</a:t>
                      </a:r>
                      <a:endParaRPr lang="en-US" dirty="0"/>
                    </a:p>
                  </a:txBody>
                  <a:tcPr/>
                </a:tc>
                <a:tc>
                  <a:txBody>
                    <a:bodyPr/>
                    <a:lstStyle/>
                    <a:p>
                      <a:r>
                        <a:rPr lang="en-US" dirty="0" smtClean="0"/>
                        <a:t>Modify project &amp; manage</a:t>
                      </a:r>
                      <a:r>
                        <a:rPr lang="en-US" baseline="0" dirty="0" smtClean="0"/>
                        <a:t> membership</a:t>
                      </a:r>
                      <a:endParaRPr lang="en-US" dirty="0"/>
                    </a:p>
                  </a:txBody>
                  <a:tcPr/>
                </a:tc>
                <a:tc>
                  <a:txBody>
                    <a:bodyPr/>
                    <a:lstStyle/>
                    <a:p>
                      <a:r>
                        <a:rPr lang="en-US" dirty="0" smtClean="0"/>
                        <a:t>Create</a:t>
                      </a:r>
                      <a:r>
                        <a:rPr lang="en-US" baseline="0" dirty="0" smtClean="0"/>
                        <a:t> slice</a:t>
                      </a:r>
                      <a:endParaRPr lang="en-US" dirty="0"/>
                    </a:p>
                  </a:txBody>
                  <a:tcPr/>
                </a:tc>
                <a:tc>
                  <a:txBody>
                    <a:bodyPr/>
                    <a:lstStyle/>
                    <a:p>
                      <a:r>
                        <a:rPr lang="en-US" dirty="0" smtClean="0"/>
                        <a:t>View project</a:t>
                      </a:r>
                      <a:endParaRPr lang="en-US" dirty="0"/>
                    </a:p>
                  </a:txBody>
                  <a:tcPr/>
                </a:tc>
              </a:tr>
              <a:tr h="356303">
                <a:tc rowSpan="4">
                  <a:txBody>
                    <a:bodyPr/>
                    <a:lstStyle/>
                    <a:p>
                      <a:pPr algn="ctr"/>
                      <a:r>
                        <a:rPr lang="en-US" b="1" dirty="0" smtClean="0"/>
                        <a:t>Project</a:t>
                      </a:r>
                      <a:endParaRPr lang="en-US" b="1" dirty="0"/>
                    </a:p>
                  </a:txBody>
                  <a:tcPr vert="vert270" anchor="ctr"/>
                </a:tc>
                <a:tc>
                  <a:txBody>
                    <a:bodyPr/>
                    <a:lstStyle/>
                    <a:p>
                      <a:r>
                        <a:rPr lang="en-US" dirty="0" smtClean="0"/>
                        <a:t>Lead </a:t>
                      </a:r>
                      <a:endParaRPr lang="en-US" dirty="0"/>
                    </a:p>
                  </a:txBody>
                  <a:tcPr/>
                </a:tc>
                <a:tc>
                  <a:txBody>
                    <a:bodyPr/>
                    <a:lstStyle/>
                    <a:p>
                      <a:pPr algn="ctr"/>
                      <a:r>
                        <a:rPr lang="en-US" dirty="0" smtClean="0">
                          <a:solidFill>
                            <a:srgbClr val="008000"/>
                          </a:solidFill>
                          <a:latin typeface="Zapf Dingbats"/>
                          <a:ea typeface="Zapf Dingbats"/>
                          <a:cs typeface="Zapf Dingbats"/>
                          <a:sym typeface="Zapf Dingbats"/>
                        </a:rPr>
                        <a:t>✔</a:t>
                      </a:r>
                      <a:endParaRPr lang="en-US" dirty="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r>
              <a:tr h="356303">
                <a:tc vMerge="1">
                  <a:txBody>
                    <a:bodyPr/>
                    <a:lstStyle/>
                    <a:p>
                      <a:endParaRPr lang="en-US" dirty="0"/>
                    </a:p>
                  </a:txBody>
                  <a:tcPr/>
                </a:tc>
                <a:tc>
                  <a:txBody>
                    <a:bodyPr/>
                    <a:lstStyle/>
                    <a:p>
                      <a:r>
                        <a:rPr lang="en-US" dirty="0" smtClean="0"/>
                        <a:t>Admin </a:t>
                      </a: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r>
              <a:tr h="432220">
                <a:tc vMerge="1">
                  <a:txBody>
                    <a:bodyPr/>
                    <a:lstStyle/>
                    <a:p>
                      <a:endParaRPr lang="en-US" dirty="0"/>
                    </a:p>
                  </a:txBody>
                  <a:tcPr/>
                </a:tc>
                <a:tc>
                  <a:txBody>
                    <a:bodyPr/>
                    <a:lstStyle/>
                    <a:p>
                      <a:r>
                        <a:rPr lang="en-US" dirty="0" smtClean="0"/>
                        <a:t>Member</a:t>
                      </a:r>
                      <a:endParaRPr lang="en-US" dirty="0"/>
                    </a:p>
                  </a:txBody>
                  <a:tcPr/>
                </a:tc>
                <a:tc>
                  <a:txBody>
                    <a:bodyPr/>
                    <a:lstStyle/>
                    <a:p>
                      <a:pPr algn="ctr"/>
                      <a:endParaRPr lang="en-US"/>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r>
              <a:tr h="356303">
                <a:tc vMerge="1">
                  <a:txBody>
                    <a:bodyPr/>
                    <a:lstStyle/>
                    <a:p>
                      <a:endParaRPr lang="en-US" dirty="0"/>
                    </a:p>
                  </a:txBody>
                  <a:tcPr/>
                </a:tc>
                <a:tc>
                  <a:txBody>
                    <a:bodyPr/>
                    <a:lstStyle/>
                    <a:p>
                      <a:r>
                        <a:rPr lang="en-US" dirty="0" smtClean="0"/>
                        <a:t>Auditor</a:t>
                      </a:r>
                      <a:endParaRPr lang="en-US" dirty="0"/>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424655963"/>
              </p:ext>
            </p:extLst>
          </p:nvPr>
        </p:nvGraphicFramePr>
        <p:xfrm>
          <a:off x="515591" y="3656668"/>
          <a:ext cx="8272573" cy="2377440"/>
        </p:xfrm>
        <a:graphic>
          <a:graphicData uri="http://schemas.openxmlformats.org/drawingml/2006/table">
            <a:tbl>
              <a:tblPr firstRow="1" bandRow="1">
                <a:tableStyleId>{BC89EF96-8CEA-46FF-86C4-4CE0E7609802}</a:tableStyleId>
              </a:tblPr>
              <a:tblGrid>
                <a:gridCol w="576119"/>
                <a:gridCol w="1462990"/>
                <a:gridCol w="1558366"/>
                <a:gridCol w="1558366"/>
                <a:gridCol w="1558366"/>
                <a:gridCol w="1558366"/>
              </a:tblGrid>
              <a:tr h="888497">
                <a:tc>
                  <a:txBody>
                    <a:bodyPr/>
                    <a:lstStyle/>
                    <a:p>
                      <a:endParaRPr lang="en-US" dirty="0"/>
                    </a:p>
                  </a:txBody>
                  <a:tcPr vert="vert270"/>
                </a:tc>
                <a:tc>
                  <a:txBody>
                    <a:bodyPr/>
                    <a:lstStyle/>
                    <a:p>
                      <a:endParaRPr lang="en-US" dirty="0"/>
                    </a:p>
                  </a:txBody>
                  <a:tcPr/>
                </a:tc>
                <a:tc>
                  <a:txBody>
                    <a:bodyPr/>
                    <a:lstStyle/>
                    <a:p>
                      <a:r>
                        <a:rPr lang="en-US" dirty="0" smtClean="0"/>
                        <a:t>Manage</a:t>
                      </a:r>
                      <a:r>
                        <a:rPr lang="en-US" baseline="0" dirty="0" smtClean="0"/>
                        <a:t> slice membership</a:t>
                      </a:r>
                      <a:endParaRPr lang="en-US" dirty="0"/>
                    </a:p>
                  </a:txBody>
                  <a:tcPr/>
                </a:tc>
                <a:tc>
                  <a:txBody>
                    <a:bodyPr/>
                    <a:lstStyle/>
                    <a:p>
                      <a:r>
                        <a:rPr lang="en-US" dirty="0" smtClean="0"/>
                        <a:t>Act</a:t>
                      </a:r>
                      <a:r>
                        <a:rPr lang="en-US" baseline="0" dirty="0" smtClean="0"/>
                        <a:t> on slice</a:t>
                      </a:r>
                      <a:endParaRPr lang="en-US" dirty="0"/>
                    </a:p>
                  </a:txBody>
                  <a:tcPr/>
                </a:tc>
                <a:tc>
                  <a:txBody>
                    <a:bodyPr/>
                    <a:lstStyle/>
                    <a:p>
                      <a:r>
                        <a:rPr lang="en-US" dirty="0" smtClean="0"/>
                        <a:t>View slice</a:t>
                      </a:r>
                      <a:endParaRPr lang="en-US" dirty="0"/>
                    </a:p>
                  </a:txBody>
                  <a:tcPr/>
                </a:tc>
                <a:tc>
                  <a:txBody>
                    <a:bodyPr/>
                    <a:lstStyle/>
                    <a:p>
                      <a:r>
                        <a:rPr lang="en-US" dirty="0" smtClean="0"/>
                        <a:t>Account/</a:t>
                      </a:r>
                      <a:r>
                        <a:rPr lang="en-US" baseline="0" dirty="0" smtClean="0"/>
                        <a:t> keys loaded on slice</a:t>
                      </a:r>
                      <a:endParaRPr lang="en-US" dirty="0"/>
                    </a:p>
                  </a:txBody>
                  <a:tcPr/>
                </a:tc>
              </a:tr>
              <a:tr h="355399">
                <a:tc rowSpan="4">
                  <a:txBody>
                    <a:bodyPr/>
                    <a:lstStyle/>
                    <a:p>
                      <a:pPr algn="ctr"/>
                      <a:r>
                        <a:rPr lang="en-US" b="1" dirty="0" smtClean="0"/>
                        <a:t>Slice</a:t>
                      </a:r>
                      <a:endParaRPr lang="en-US" b="1" dirty="0"/>
                    </a:p>
                  </a:txBody>
                  <a:tcPr vert="vert270" anchor="ctr"/>
                </a:tc>
                <a:tc>
                  <a:txBody>
                    <a:bodyPr/>
                    <a:lstStyle/>
                    <a:p>
                      <a:r>
                        <a:rPr lang="en-US" dirty="0" smtClean="0"/>
                        <a:t>Lead</a:t>
                      </a:r>
                      <a:r>
                        <a:rPr lang="en-US" baseline="0" dirty="0" smtClean="0"/>
                        <a:t>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r>
              <a:tr h="355399">
                <a:tc vMerge="1">
                  <a:txBody>
                    <a:bodyPr/>
                    <a:lstStyle/>
                    <a:p>
                      <a:endParaRPr lang="en-US" dirty="0"/>
                    </a:p>
                  </a:txBody>
                  <a:tcPr/>
                </a:tc>
                <a:tc>
                  <a:txBody>
                    <a:bodyPr/>
                    <a:lstStyle/>
                    <a:p>
                      <a:r>
                        <a:rPr lang="en-US" dirty="0" smtClean="0"/>
                        <a:t>Admin </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r>
              <a:tr h="355399">
                <a:tc vMerge="1">
                  <a:txBody>
                    <a:bodyPr/>
                    <a:lstStyle/>
                    <a:p>
                      <a:endParaRPr lang="en-US" dirty="0"/>
                    </a:p>
                  </a:txBody>
                  <a:tcPr/>
                </a:tc>
                <a:tc>
                  <a:txBody>
                    <a:bodyPr/>
                    <a:lstStyle/>
                    <a:p>
                      <a:r>
                        <a:rPr lang="en-US" dirty="0" smtClean="0"/>
                        <a:t>Member</a:t>
                      </a: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r>
              <a:tr h="355399">
                <a:tc vMerge="1">
                  <a:txBody>
                    <a:bodyPr/>
                    <a:lstStyle/>
                    <a:p>
                      <a:endParaRPr lang="en-US" dirty="0"/>
                    </a:p>
                  </a:txBody>
                  <a:tcPr/>
                </a:tc>
                <a:tc>
                  <a:txBody>
                    <a:bodyPr/>
                    <a:lstStyle/>
                    <a:p>
                      <a:r>
                        <a:rPr lang="en-US" dirty="0" smtClean="0"/>
                        <a:t>Auditor</a:t>
                      </a:r>
                      <a:endParaRPr lang="en-US" dirty="0"/>
                    </a:p>
                  </a:txBody>
                  <a:tcPr/>
                </a:tc>
                <a:tc>
                  <a:txBody>
                    <a:bodyPr/>
                    <a:lstStyle/>
                    <a:p>
                      <a:pPr algn="ct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solidFill>
                            <a:srgbClr val="008000"/>
                          </a:solidFill>
                          <a:latin typeface="Zapf Dingbats"/>
                          <a:ea typeface="Zapf Dingbats"/>
                          <a:cs typeface="Zapf Dingbats"/>
                          <a:sym typeface="Zapf Dingbats"/>
                        </a:rPr>
                        <a:t>✔</a:t>
                      </a:r>
                      <a:endParaRPr lang="en-US" dirty="0" smtClean="0">
                        <a:solidFill>
                          <a:srgbClr val="008000"/>
                        </a:solidFill>
                      </a:endParaRPr>
                    </a:p>
                  </a:txBody>
                  <a:tcPr/>
                </a:tc>
              </a:tr>
            </a:tbl>
          </a:graphicData>
        </a:graphic>
      </p:graphicFrame>
      <p:sp>
        <p:nvSpPr>
          <p:cNvPr id="7" name="TextBox 6"/>
          <p:cNvSpPr txBox="1"/>
          <p:nvPr/>
        </p:nvSpPr>
        <p:spPr>
          <a:xfrm>
            <a:off x="4588171" y="6184526"/>
            <a:ext cx="4199993" cy="307777"/>
          </a:xfrm>
          <a:prstGeom prst="rect">
            <a:avLst/>
          </a:prstGeom>
          <a:noFill/>
        </p:spPr>
        <p:txBody>
          <a:bodyPr wrap="none" rtlCol="0">
            <a:spAutoFit/>
          </a:bodyPr>
          <a:lstStyle/>
          <a:p>
            <a:r>
              <a:rPr lang="en-US" sz="1400" i="1" dirty="0"/>
              <a:t>http://</a:t>
            </a:r>
            <a:r>
              <a:rPr lang="en-US" sz="1400" i="1" dirty="0" err="1"/>
              <a:t>groups.geni.net</a:t>
            </a:r>
            <a:r>
              <a:rPr lang="en-US" sz="1400" i="1" dirty="0"/>
              <a:t>/</a:t>
            </a:r>
            <a:r>
              <a:rPr lang="en-US" sz="1400" i="1" dirty="0" err="1"/>
              <a:t>geni</a:t>
            </a:r>
            <a:r>
              <a:rPr lang="en-US" sz="1400" i="1" dirty="0"/>
              <a:t>/wiki/</a:t>
            </a:r>
            <a:r>
              <a:rPr lang="en-US" sz="1400" i="1" dirty="0" err="1"/>
              <a:t>ProjectSlicesRoles</a:t>
            </a:r>
            <a:endParaRPr lang="en-US" sz="1400" i="1" dirty="0"/>
          </a:p>
        </p:txBody>
      </p:sp>
    </p:spTree>
    <p:extLst>
      <p:ext uri="{BB962C8B-B14F-4D97-AF65-F5344CB8AC3E}">
        <p14:creationId xmlns:p14="http://schemas.microsoft.com/office/powerpoint/2010/main" val="2208916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Working with multiple members in a slice</a:t>
            </a:r>
            <a:endParaRPr lang="en-US" sz="2800" dirty="0"/>
          </a:p>
        </p:txBody>
      </p:sp>
      <p:grpSp>
        <p:nvGrpSpPr>
          <p:cNvPr id="6" name="Group 5"/>
          <p:cNvGrpSpPr/>
          <p:nvPr/>
        </p:nvGrpSpPr>
        <p:grpSpPr>
          <a:xfrm>
            <a:off x="812802" y="3674949"/>
            <a:ext cx="7534937" cy="1854779"/>
            <a:chOff x="685800" y="3361150"/>
            <a:chExt cx="8063235" cy="2622124"/>
          </a:xfrm>
        </p:grpSpPr>
        <p:pic>
          <p:nvPicPr>
            <p:cNvPr id="3" name="Picture 2"/>
            <p:cNvPicPr>
              <a:picLocks noChangeAspect="1"/>
            </p:cNvPicPr>
            <p:nvPr/>
          </p:nvPicPr>
          <p:blipFill rotWithShape="1">
            <a:blip r:embed="rId2"/>
            <a:srcRect l="1248" b="50522"/>
            <a:stretch/>
          </p:blipFill>
          <p:spPr>
            <a:xfrm>
              <a:off x="685800" y="3361150"/>
              <a:ext cx="8063235" cy="2386649"/>
            </a:xfrm>
            <a:prstGeom prst="rect">
              <a:avLst/>
            </a:prstGeom>
          </p:spPr>
        </p:pic>
        <p:grpSp>
          <p:nvGrpSpPr>
            <p:cNvPr id="18" name="Group 17"/>
            <p:cNvGrpSpPr/>
            <p:nvPr/>
          </p:nvGrpSpPr>
          <p:grpSpPr>
            <a:xfrm>
              <a:off x="1084720" y="4902125"/>
              <a:ext cx="1001973" cy="442234"/>
              <a:chOff x="532518" y="6007362"/>
              <a:chExt cx="1056750" cy="466410"/>
            </a:xfrm>
          </p:grpSpPr>
          <p:sp>
            <p:nvSpPr>
              <p:cNvPr id="19" name="TextBox 18"/>
              <p:cNvSpPr txBox="1"/>
              <p:nvPr/>
            </p:nvSpPr>
            <p:spPr>
              <a:xfrm>
                <a:off x="532518" y="6007362"/>
                <a:ext cx="1056750" cy="276999"/>
              </a:xfrm>
              <a:prstGeom prst="rect">
                <a:avLst/>
              </a:prstGeom>
              <a:noFill/>
            </p:spPr>
            <p:txBody>
              <a:bodyPr wrap="none" rtlCol="0">
                <a:spAutoFit/>
              </a:bodyPr>
              <a:lstStyle/>
              <a:p>
                <a:r>
                  <a:rPr lang="en-US" sz="1200" b="1" dirty="0" smtClean="0">
                    <a:latin typeface="Arial Narrow"/>
                    <a:cs typeface="Arial Narrow"/>
                  </a:rPr>
                  <a:t>Research </a:t>
                </a:r>
                <a:r>
                  <a:rPr lang="en-US" sz="1200" b="1" dirty="0" err="1" smtClean="0">
                    <a:latin typeface="Arial Narrow"/>
                    <a:cs typeface="Arial Narrow"/>
                  </a:rPr>
                  <a:t>Asst</a:t>
                </a:r>
                <a:endParaRPr lang="en-US" sz="1200" b="1" dirty="0">
                  <a:latin typeface="Arial Narrow"/>
                  <a:cs typeface="Arial Narrow"/>
                </a:endParaRPr>
              </a:p>
            </p:txBody>
          </p:sp>
          <p:sp>
            <p:nvSpPr>
              <p:cNvPr id="20" name="TextBox 19"/>
              <p:cNvSpPr txBox="1"/>
              <p:nvPr/>
            </p:nvSpPr>
            <p:spPr>
              <a:xfrm>
                <a:off x="671203" y="6196773"/>
                <a:ext cx="845268" cy="276999"/>
              </a:xfrm>
              <a:prstGeom prst="rect">
                <a:avLst/>
              </a:prstGeom>
              <a:noFill/>
            </p:spPr>
            <p:txBody>
              <a:bodyPr wrap="none" rtlCol="0">
                <a:spAutoFit/>
              </a:bodyPr>
              <a:lstStyle/>
              <a:p>
                <a:r>
                  <a:rPr lang="en-US" sz="1200" b="1" i="1" dirty="0" smtClean="0">
                    <a:solidFill>
                      <a:srgbClr val="FF6600"/>
                    </a:solidFill>
                    <a:latin typeface="Arial Narrow"/>
                    <a:cs typeface="Arial Narrow"/>
                  </a:rPr>
                  <a:t>Slice Lead</a:t>
                </a:r>
                <a:endParaRPr lang="en-US" sz="1200" b="1" i="1" dirty="0">
                  <a:solidFill>
                    <a:srgbClr val="FF6600"/>
                  </a:solidFill>
                  <a:latin typeface="Arial Narrow"/>
                  <a:cs typeface="Arial Narrow"/>
                </a:endParaRPr>
              </a:p>
            </p:txBody>
          </p:sp>
        </p:grpSp>
        <p:grpSp>
          <p:nvGrpSpPr>
            <p:cNvPr id="21" name="Group 20"/>
            <p:cNvGrpSpPr/>
            <p:nvPr/>
          </p:nvGrpSpPr>
          <p:grpSpPr>
            <a:xfrm>
              <a:off x="1955197" y="5164766"/>
              <a:ext cx="975643" cy="442234"/>
              <a:chOff x="634157" y="6007362"/>
              <a:chExt cx="1028980" cy="466410"/>
            </a:xfrm>
          </p:grpSpPr>
          <p:sp>
            <p:nvSpPr>
              <p:cNvPr id="22" name="TextBox 21"/>
              <p:cNvSpPr txBox="1"/>
              <p:nvPr/>
            </p:nvSpPr>
            <p:spPr>
              <a:xfrm>
                <a:off x="779421" y="6007362"/>
                <a:ext cx="738453" cy="276999"/>
              </a:xfrm>
              <a:prstGeom prst="rect">
                <a:avLst/>
              </a:prstGeom>
              <a:noFill/>
            </p:spPr>
            <p:txBody>
              <a:bodyPr wrap="none" rtlCol="0">
                <a:spAutoFit/>
              </a:bodyPr>
              <a:lstStyle/>
              <a:p>
                <a:r>
                  <a:rPr lang="en-US" sz="1200" b="1" dirty="0" smtClean="0">
                    <a:latin typeface="Arial Narrow"/>
                    <a:cs typeface="Arial Narrow"/>
                  </a:rPr>
                  <a:t>Post-Doc</a:t>
                </a:r>
                <a:endParaRPr lang="en-US" sz="1200" b="1" dirty="0">
                  <a:latin typeface="Arial Narrow"/>
                  <a:cs typeface="Arial Narrow"/>
                </a:endParaRPr>
              </a:p>
            </p:txBody>
          </p:sp>
          <p:sp>
            <p:nvSpPr>
              <p:cNvPr id="23" name="TextBox 22"/>
              <p:cNvSpPr txBox="1"/>
              <p:nvPr/>
            </p:nvSpPr>
            <p:spPr>
              <a:xfrm>
                <a:off x="634157" y="6196773"/>
                <a:ext cx="1028980" cy="276999"/>
              </a:xfrm>
              <a:prstGeom prst="rect">
                <a:avLst/>
              </a:prstGeom>
              <a:noFill/>
            </p:spPr>
            <p:txBody>
              <a:bodyPr wrap="none" rtlCol="0">
                <a:spAutoFit/>
              </a:bodyPr>
              <a:lstStyle/>
              <a:p>
                <a:r>
                  <a:rPr lang="en-US" sz="1200" b="1" i="1" dirty="0" smtClean="0">
                    <a:solidFill>
                      <a:srgbClr val="FF6600"/>
                    </a:solidFill>
                    <a:latin typeface="Arial Narrow"/>
                    <a:cs typeface="Arial Narrow"/>
                  </a:rPr>
                  <a:t>Slice Member</a:t>
                </a:r>
                <a:endParaRPr lang="en-US" sz="1200" b="1" i="1" dirty="0">
                  <a:solidFill>
                    <a:srgbClr val="FF6600"/>
                  </a:solidFill>
                  <a:latin typeface="Arial Narrow"/>
                  <a:cs typeface="Arial Narrow"/>
                </a:endParaRPr>
              </a:p>
            </p:txBody>
          </p:sp>
        </p:grpSp>
        <p:sp>
          <p:nvSpPr>
            <p:cNvPr id="25" name="TextBox 24"/>
            <p:cNvSpPr txBox="1"/>
            <p:nvPr/>
          </p:nvSpPr>
          <p:spPr>
            <a:xfrm>
              <a:off x="2968868" y="5526682"/>
              <a:ext cx="734421" cy="262641"/>
            </a:xfrm>
            <a:prstGeom prst="rect">
              <a:avLst/>
            </a:prstGeom>
            <a:noFill/>
          </p:spPr>
          <p:txBody>
            <a:bodyPr wrap="none" rtlCol="0">
              <a:spAutoFit/>
            </a:bodyPr>
            <a:lstStyle/>
            <a:p>
              <a:r>
                <a:rPr lang="en-US" sz="1200" b="1" dirty="0" smtClean="0">
                  <a:latin typeface="Arial Narrow"/>
                  <a:cs typeface="Arial Narrow"/>
                </a:rPr>
                <a:t>Professor</a:t>
              </a:r>
              <a:endParaRPr lang="en-US" sz="1200" b="1" dirty="0">
                <a:latin typeface="Arial Narrow"/>
                <a:cs typeface="Arial Narrow"/>
              </a:endParaRPr>
            </a:p>
          </p:txBody>
        </p:sp>
        <p:sp>
          <p:nvSpPr>
            <p:cNvPr id="26" name="TextBox 25"/>
            <p:cNvSpPr txBox="1"/>
            <p:nvPr/>
          </p:nvSpPr>
          <p:spPr>
            <a:xfrm>
              <a:off x="2848257" y="5706275"/>
              <a:ext cx="931973" cy="276999"/>
            </a:xfrm>
            <a:prstGeom prst="rect">
              <a:avLst/>
            </a:prstGeom>
            <a:noFill/>
          </p:spPr>
          <p:txBody>
            <a:bodyPr wrap="none" rtlCol="0">
              <a:spAutoFit/>
            </a:bodyPr>
            <a:lstStyle/>
            <a:p>
              <a:r>
                <a:rPr lang="en-US" sz="1200" b="1" i="1" dirty="0" smtClean="0">
                  <a:solidFill>
                    <a:srgbClr val="FF6600"/>
                  </a:solidFill>
                  <a:latin typeface="Arial Narrow"/>
                  <a:cs typeface="Arial Narrow"/>
                </a:rPr>
                <a:t>Slice Admin</a:t>
              </a:r>
              <a:endParaRPr lang="en-US" sz="1200" b="1" i="1" dirty="0">
                <a:solidFill>
                  <a:srgbClr val="FF6600"/>
                </a:solidFill>
                <a:latin typeface="Arial Narrow"/>
                <a:cs typeface="Arial Narrow"/>
              </a:endParaRPr>
            </a:p>
          </p:txBody>
        </p:sp>
      </p:grpSp>
      <p:sp>
        <p:nvSpPr>
          <p:cNvPr id="31" name="Content Placeholder 7"/>
          <p:cNvSpPr>
            <a:spLocks noGrp="1"/>
          </p:cNvSpPr>
          <p:nvPr>
            <p:ph idx="1"/>
          </p:nvPr>
        </p:nvSpPr>
        <p:spPr>
          <a:xfrm>
            <a:off x="380998" y="1092198"/>
            <a:ext cx="8473871" cy="2421467"/>
          </a:xfrm>
        </p:spPr>
        <p:txBody>
          <a:bodyPr/>
          <a:lstStyle/>
          <a:p>
            <a:pPr marL="0" indent="0">
              <a:buNone/>
            </a:pPr>
            <a:r>
              <a:rPr lang="en-US" b="1" u="sng" dirty="0" smtClean="0"/>
              <a:t>Members of all slices in a project:</a:t>
            </a:r>
          </a:p>
          <a:p>
            <a:pPr marL="0" indent="0">
              <a:lnSpc>
                <a:spcPct val="50000"/>
              </a:lnSpc>
              <a:buNone/>
            </a:pPr>
            <a:endParaRPr lang="en-US" b="1" u="sng" dirty="0" smtClean="0"/>
          </a:p>
          <a:p>
            <a:pPr marL="796925"/>
            <a:r>
              <a:rPr lang="en-US" dirty="0" smtClean="0"/>
              <a:t>Project Leads (Professor)</a:t>
            </a:r>
          </a:p>
          <a:p>
            <a:pPr marL="796925"/>
            <a:r>
              <a:rPr lang="en-US" dirty="0" smtClean="0"/>
              <a:t>Project Admins (TAs, Graders)</a:t>
            </a:r>
            <a:endParaRPr lang="en-US" dirty="0"/>
          </a:p>
          <a:p>
            <a:pPr marL="454025" indent="0">
              <a:buNone/>
            </a:pPr>
            <a:r>
              <a:rPr lang="en-US" i="1" dirty="0" smtClean="0"/>
              <a:t>Other can be added manually</a:t>
            </a:r>
          </a:p>
        </p:txBody>
      </p:sp>
      <p:sp>
        <p:nvSpPr>
          <p:cNvPr id="14" name="TextBox 13"/>
          <p:cNvSpPr txBox="1"/>
          <p:nvPr/>
        </p:nvSpPr>
        <p:spPr>
          <a:xfrm>
            <a:off x="4564804" y="6315308"/>
            <a:ext cx="4559328" cy="307777"/>
          </a:xfrm>
          <a:prstGeom prst="rect">
            <a:avLst/>
          </a:prstGeom>
          <a:noFill/>
        </p:spPr>
        <p:txBody>
          <a:bodyPr wrap="none" rtlCol="0">
            <a:spAutoFit/>
          </a:bodyPr>
          <a:lstStyle/>
          <a:p>
            <a:r>
              <a:rPr lang="en-US" sz="1400" i="1" dirty="0"/>
              <a:t>http://</a:t>
            </a:r>
            <a:r>
              <a:rPr lang="en-US" sz="1400" i="1" dirty="0" err="1"/>
              <a:t>groups.geni.net</a:t>
            </a:r>
            <a:r>
              <a:rPr lang="en-US" sz="1400" i="1" dirty="0"/>
              <a:t>/</a:t>
            </a:r>
            <a:r>
              <a:rPr lang="en-US" sz="1400" i="1" dirty="0" err="1"/>
              <a:t>geni</a:t>
            </a:r>
            <a:r>
              <a:rPr lang="en-US" sz="1400" i="1" dirty="0"/>
              <a:t>/wiki/</a:t>
            </a:r>
            <a:r>
              <a:rPr lang="en-US" sz="1400" i="1" dirty="0" err="1"/>
              <a:t>GENIConcepts#Slice</a:t>
            </a:r>
            <a:endParaRPr lang="en-US" sz="1400" i="1" dirty="0"/>
          </a:p>
        </p:txBody>
      </p:sp>
    </p:spTree>
    <p:extLst>
      <p:ext uri="{BB962C8B-B14F-4D97-AF65-F5344CB8AC3E}">
        <p14:creationId xmlns:p14="http://schemas.microsoft.com/office/powerpoint/2010/main" val="3438053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Slice Access</a:t>
            </a:r>
            <a:endParaRPr lang="en-US" dirty="0"/>
          </a:p>
        </p:txBody>
      </p:sp>
      <p:sp>
        <p:nvSpPr>
          <p:cNvPr id="28" name="Content Placeholder 2"/>
          <p:cNvSpPr txBox="1">
            <a:spLocks/>
          </p:cNvSpPr>
          <p:nvPr/>
        </p:nvSpPr>
        <p:spPr bwMode="auto">
          <a:xfrm>
            <a:off x="543197" y="1087906"/>
            <a:ext cx="7956034" cy="23199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buFontTx/>
              <a:buNone/>
            </a:pPr>
            <a:r>
              <a:rPr lang="en-US" sz="2400" dirty="0" smtClean="0"/>
              <a:t>Being a member of a slice means you can act on a slice:</a:t>
            </a:r>
          </a:p>
          <a:p>
            <a:pPr lvl="1"/>
            <a:r>
              <a:rPr lang="en-US" dirty="0"/>
              <a:t>Add </a:t>
            </a:r>
            <a:r>
              <a:rPr lang="en-US" dirty="0" smtClean="0"/>
              <a:t>resources</a:t>
            </a:r>
          </a:p>
          <a:p>
            <a:pPr lvl="1"/>
            <a:r>
              <a:rPr lang="en-US" dirty="0" smtClean="0"/>
              <a:t>Check status</a:t>
            </a:r>
          </a:p>
          <a:p>
            <a:pPr lvl="1"/>
            <a:r>
              <a:rPr lang="en-US" dirty="0" smtClean="0"/>
              <a:t>Delete resources</a:t>
            </a:r>
          </a:p>
          <a:p>
            <a:pPr lvl="1"/>
            <a:r>
              <a:rPr lang="en-US" dirty="0" smtClean="0"/>
              <a:t>Renew resources</a:t>
            </a:r>
          </a:p>
        </p:txBody>
      </p:sp>
      <p:pic>
        <p:nvPicPr>
          <p:cNvPr id="5" name="Picture 4" descr="Screen Shot 2013-09-19 at 4.36.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690" y="3407898"/>
            <a:ext cx="6858001" cy="3154681"/>
          </a:xfrm>
          <a:prstGeom prst="rect">
            <a:avLst/>
          </a:prstGeom>
        </p:spPr>
      </p:pic>
      <p:sp>
        <p:nvSpPr>
          <p:cNvPr id="7" name="Right Brace 6"/>
          <p:cNvSpPr/>
          <p:nvPr/>
        </p:nvSpPr>
        <p:spPr>
          <a:xfrm>
            <a:off x="3907692" y="1611923"/>
            <a:ext cx="537308" cy="1631462"/>
          </a:xfrm>
          <a:prstGeom prst="rightBrace">
            <a:avLst/>
          </a:prstGeom>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4689231" y="2149231"/>
            <a:ext cx="2216322" cy="461665"/>
          </a:xfrm>
          <a:prstGeom prst="rect">
            <a:avLst/>
          </a:prstGeom>
          <a:noFill/>
        </p:spPr>
        <p:txBody>
          <a:bodyPr wrap="none" rtlCol="0">
            <a:spAutoFit/>
          </a:bodyPr>
          <a:lstStyle/>
          <a:p>
            <a:r>
              <a:rPr lang="en-US" sz="2400" b="1" dirty="0" smtClean="0">
                <a:solidFill>
                  <a:srgbClr val="FF6600"/>
                </a:solidFill>
              </a:rPr>
              <a:t>With any tool!</a:t>
            </a:r>
            <a:endParaRPr lang="en-US" sz="2400" b="1" dirty="0">
              <a:solidFill>
                <a:srgbClr val="FF6600"/>
              </a:solidFill>
            </a:endParaRPr>
          </a:p>
        </p:txBody>
      </p:sp>
    </p:spTree>
    <p:extLst>
      <p:ext uri="{BB962C8B-B14F-4D97-AF65-F5344CB8AC3E}">
        <p14:creationId xmlns:p14="http://schemas.microsoft.com/office/powerpoint/2010/main" val="533979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104" y="0"/>
            <a:ext cx="8229600" cy="1143000"/>
          </a:xfrm>
        </p:spPr>
        <p:txBody>
          <a:bodyPr/>
          <a:lstStyle/>
          <a:p>
            <a:r>
              <a:rPr lang="en-US" dirty="0" smtClean="0"/>
              <a:t>Slice Access: Logging in to resources</a:t>
            </a:r>
            <a:endParaRPr lang="en-US" dirty="0"/>
          </a:p>
        </p:txBody>
      </p:sp>
      <p:sp>
        <p:nvSpPr>
          <p:cNvPr id="17" name="Content Placeholder 2"/>
          <p:cNvSpPr txBox="1">
            <a:spLocks/>
          </p:cNvSpPr>
          <p:nvPr/>
        </p:nvSpPr>
        <p:spPr bwMode="auto">
          <a:xfrm>
            <a:off x="504566" y="1143000"/>
            <a:ext cx="8128146" cy="1058667"/>
          </a:xfrm>
          <a:prstGeom prst="rect">
            <a:avLst/>
          </a:prstGeom>
          <a:solidFill>
            <a:schemeClr val="accent3">
              <a:lumMod val="95000"/>
            </a:schemeClr>
          </a:solidFill>
          <a:ln w="28575" cmpd="sng">
            <a:solidFill>
              <a:srgbClr val="FF66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1033463" indent="0" algn="ctr">
              <a:buFontTx/>
              <a:buNone/>
            </a:pPr>
            <a:r>
              <a:rPr lang="en-US" b="1" dirty="0" smtClean="0">
                <a:solidFill>
                  <a:srgbClr val="FF6600"/>
                </a:solidFill>
              </a:rPr>
              <a:t>Slice membership does not guarantee ability to login to resources!</a:t>
            </a:r>
            <a:endParaRPr lang="en-US" dirty="0" smtClean="0">
              <a:solidFill>
                <a:srgbClr val="FF6600"/>
              </a:solidFill>
            </a:endParaRPr>
          </a:p>
          <a:p>
            <a:pPr algn="ctr"/>
            <a:endParaRPr lang="en-US" dirty="0"/>
          </a:p>
        </p:txBody>
      </p:sp>
      <p:pic>
        <p:nvPicPr>
          <p:cNvPr id="24" name="Picture 23" descr="Screen Shot 2013-06-21 at 6.39.06 PM.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4565" y="1164524"/>
            <a:ext cx="1310800" cy="1058667"/>
          </a:xfrm>
          <a:prstGeom prst="rect">
            <a:avLst/>
          </a:prstGeom>
          <a:noFill/>
        </p:spPr>
      </p:pic>
      <p:sp>
        <p:nvSpPr>
          <p:cNvPr id="6" name="Content Placeholder 2"/>
          <p:cNvSpPr txBox="1">
            <a:spLocks/>
          </p:cNvSpPr>
          <p:nvPr/>
        </p:nvSpPr>
        <p:spPr bwMode="auto">
          <a:xfrm>
            <a:off x="504566" y="2269121"/>
            <a:ext cx="8617905" cy="34346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buFontTx/>
              <a:buNone/>
            </a:pPr>
            <a:r>
              <a:rPr lang="en-US" sz="2400" dirty="0" smtClean="0"/>
              <a:t>To ensure access in collaborator’s resources:</a:t>
            </a:r>
            <a:endParaRPr lang="en-US" sz="2400" dirty="0"/>
          </a:p>
          <a:p>
            <a:pPr marL="347663" lvl="1" indent="0">
              <a:buNone/>
            </a:pPr>
            <a:r>
              <a:rPr lang="en-US" sz="1800" b="1" dirty="0" smtClean="0"/>
              <a:t>Option 1: Make resource reservation from Porta</a:t>
            </a:r>
            <a:r>
              <a:rPr lang="en-US" sz="1800" dirty="0" smtClean="0"/>
              <a:t>l</a:t>
            </a:r>
          </a:p>
          <a:p>
            <a:pPr marL="1766888" lvl="2" indent="-457200"/>
            <a:r>
              <a:rPr lang="en-US" sz="1600" dirty="0" smtClean="0"/>
              <a:t>fix the membership of the slice</a:t>
            </a:r>
          </a:p>
          <a:p>
            <a:pPr marL="1766888" lvl="2" indent="-457200"/>
            <a:r>
              <a:rPr lang="en-US" sz="1600" dirty="0" smtClean="0"/>
              <a:t>Use the add resource button in the portal</a:t>
            </a:r>
          </a:p>
          <a:p>
            <a:pPr marL="347663" lvl="1" indent="0">
              <a:buNone/>
            </a:pPr>
            <a:r>
              <a:rPr lang="en-US" sz="1800" b="1" dirty="0"/>
              <a:t>Option </a:t>
            </a:r>
            <a:r>
              <a:rPr lang="en-US" sz="1800" b="1" dirty="0" smtClean="0"/>
              <a:t>2: </a:t>
            </a:r>
            <a:r>
              <a:rPr lang="en-US" sz="1800" b="1" dirty="0"/>
              <a:t>Make resource reservation </a:t>
            </a:r>
            <a:r>
              <a:rPr lang="en-US" sz="1800" b="1" dirty="0" smtClean="0"/>
              <a:t>using </a:t>
            </a:r>
            <a:r>
              <a:rPr lang="en-US" sz="1800" b="1" dirty="0" err="1" smtClean="0"/>
              <a:t>omni</a:t>
            </a:r>
            <a:endParaRPr lang="en-US" sz="1800" dirty="0"/>
          </a:p>
          <a:p>
            <a:pPr marL="1766888" lvl="2" indent="-457200"/>
            <a:r>
              <a:rPr lang="en-US" sz="1600" dirty="0"/>
              <a:t>fix the membership of the slice</a:t>
            </a:r>
          </a:p>
          <a:p>
            <a:pPr marL="1766888" lvl="2" indent="-457200"/>
            <a:r>
              <a:rPr lang="en-US" sz="1600" dirty="0" smtClean="0"/>
              <a:t>Call </a:t>
            </a:r>
            <a:r>
              <a:rPr lang="en-US" sz="1600" dirty="0" err="1" smtClean="0">
                <a:latin typeface="Courier New"/>
                <a:cs typeface="Courier New"/>
              </a:rPr>
              <a:t>createsliver</a:t>
            </a:r>
            <a:endParaRPr lang="en-US" sz="1600" dirty="0" smtClean="0">
              <a:latin typeface="Courier New"/>
              <a:cs typeface="Courier New"/>
            </a:endParaRPr>
          </a:p>
          <a:p>
            <a:pPr marL="347663" lvl="1" indent="0">
              <a:buNone/>
            </a:pPr>
            <a:r>
              <a:rPr lang="en-US" sz="1800" b="1" dirty="0" smtClean="0"/>
              <a:t>Option 3: Ensure common public key is loaded </a:t>
            </a:r>
            <a:endParaRPr lang="en-US" sz="1800" b="1" dirty="0"/>
          </a:p>
          <a:p>
            <a:pPr marL="1766888" lvl="2" indent="-457200" defTabSz="852488"/>
            <a:r>
              <a:rPr lang="en-US" sz="1600" dirty="0" smtClean="0"/>
              <a:t>distribute common public key to collaborators</a:t>
            </a:r>
          </a:p>
          <a:p>
            <a:pPr marL="1766888" lvl="2" indent="-457200"/>
            <a:r>
              <a:rPr lang="en-US" sz="1600" dirty="0" smtClean="0"/>
              <a:t>ask collaborators to upload it in their profile</a:t>
            </a:r>
          </a:p>
          <a:p>
            <a:pPr marL="1766888" lvl="2" indent="-457200"/>
            <a:r>
              <a:rPr lang="en-US" sz="1600" dirty="0" smtClean="0"/>
              <a:t>use corresponding private key to login</a:t>
            </a:r>
          </a:p>
          <a:p>
            <a:pPr marL="857250" lvl="2" indent="0">
              <a:buNone/>
            </a:pPr>
            <a:endParaRPr lang="en-US" sz="1600" dirty="0" smtClean="0"/>
          </a:p>
          <a:p>
            <a:pPr marL="0" indent="0">
              <a:buNone/>
            </a:pPr>
            <a:endParaRPr lang="en-US" sz="2000" dirty="0" smtClean="0"/>
          </a:p>
          <a:p>
            <a:endParaRPr lang="en-US" dirty="0"/>
          </a:p>
        </p:txBody>
      </p:sp>
      <p:sp>
        <p:nvSpPr>
          <p:cNvPr id="7" name="Content Placeholder 7"/>
          <p:cNvSpPr txBox="1">
            <a:spLocks/>
          </p:cNvSpPr>
          <p:nvPr/>
        </p:nvSpPr>
        <p:spPr bwMode="auto">
          <a:xfrm>
            <a:off x="30695" y="5772338"/>
            <a:ext cx="9144001" cy="663264"/>
          </a:xfrm>
          <a:prstGeom prst="rect">
            <a:avLst/>
          </a:prstGeom>
          <a:solidFill>
            <a:srgbClr val="FFCC66">
              <a:alpha val="51000"/>
            </a:srgb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pPr marL="0" indent="0" algn="ctr">
              <a:buNone/>
            </a:pPr>
            <a:endParaRPr lang="en-US" sz="3200" b="1" dirty="0"/>
          </a:p>
        </p:txBody>
      </p:sp>
    </p:spTree>
    <p:extLst>
      <p:ext uri="{BB962C8B-B14F-4D97-AF65-F5344CB8AC3E}">
        <p14:creationId xmlns:p14="http://schemas.microsoft.com/office/powerpoint/2010/main" val="108109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 Execute</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III: Finish</a:t>
            </a:r>
          </a:p>
        </p:txBody>
      </p:sp>
      <p:pic>
        <p:nvPicPr>
          <p:cNvPr id="19" name="Picture 18" descr="all_off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876300"/>
            <a:ext cx="1960475" cy="5892800"/>
          </a:xfrm>
          <a:prstGeom prst="rect">
            <a:avLst/>
          </a:prstGeom>
        </p:spPr>
      </p:pic>
    </p:spTree>
    <p:extLst>
      <p:ext uri="{BB962C8B-B14F-4D97-AF65-F5344CB8AC3E}">
        <p14:creationId xmlns:p14="http://schemas.microsoft.com/office/powerpoint/2010/main" val="718608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Create accounts</a:t>
            </a:r>
            <a:endParaRPr lang="en-US" sz="4000" dirty="0"/>
          </a:p>
        </p:txBody>
      </p:sp>
      <p:pic>
        <p:nvPicPr>
          <p:cNvPr id="3" name="Picture 2" descr="use-geni.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05" y="2362010"/>
            <a:ext cx="3742384" cy="2437093"/>
          </a:xfrm>
          <a:prstGeom prst="rect">
            <a:avLst/>
          </a:prstGeom>
          <a:ln w="57150" cmpd="sng">
            <a:solidFill>
              <a:srgbClr val="FF6600"/>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233" y="2058615"/>
            <a:ext cx="4541167" cy="3043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898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jFed</a:t>
            </a:r>
            <a:r>
              <a:rPr lang="en-US" sz="4000" dirty="0" smtClean="0"/>
              <a:t> </a:t>
            </a:r>
            <a:r>
              <a:rPr lang="en-US" sz="4000" dirty="0" smtClean="0"/>
              <a:t>is …</a:t>
            </a:r>
            <a:endParaRPr lang="en-US" sz="4000" dirty="0"/>
          </a:p>
        </p:txBody>
      </p:sp>
      <p:sp>
        <p:nvSpPr>
          <p:cNvPr id="3" name="Content Placeholder 2"/>
          <p:cNvSpPr>
            <a:spLocks noGrp="1"/>
          </p:cNvSpPr>
          <p:nvPr>
            <p:ph idx="1"/>
          </p:nvPr>
        </p:nvSpPr>
        <p:spPr>
          <a:xfrm>
            <a:off x="200525" y="4897406"/>
            <a:ext cx="8943475" cy="1693167"/>
          </a:xfrm>
        </p:spPr>
        <p:txBody>
          <a:bodyPr/>
          <a:lstStyle/>
          <a:p>
            <a:pPr marL="0" indent="0" algn="ctr">
              <a:buNone/>
            </a:pPr>
            <a:r>
              <a:rPr lang="en-US" sz="3200" dirty="0" smtClean="0"/>
              <a:t>A graphical </a:t>
            </a:r>
            <a:r>
              <a:rPr lang="en-US" sz="3200" dirty="0"/>
              <a:t>u</a:t>
            </a:r>
            <a:r>
              <a:rPr lang="en-US" sz="3200" dirty="0" smtClean="0"/>
              <a:t>ser </a:t>
            </a:r>
            <a:r>
              <a:rPr lang="en-US" sz="3200" dirty="0"/>
              <a:t>i</a:t>
            </a:r>
            <a:r>
              <a:rPr lang="en-US" sz="3200" dirty="0" smtClean="0"/>
              <a:t>nterface (GUI) for: </a:t>
            </a:r>
          </a:p>
          <a:p>
            <a:pPr lvl="1" algn="ctr"/>
            <a:r>
              <a:rPr lang="en-US" sz="2800" b="1" dirty="0" smtClean="0"/>
              <a:t>designing </a:t>
            </a:r>
            <a:r>
              <a:rPr lang="en-US" sz="2800" b="1" dirty="0" smtClean="0"/>
              <a:t>topologies</a:t>
            </a:r>
            <a:endParaRPr lang="en-US" sz="2800" dirty="0" smtClean="0"/>
          </a:p>
          <a:p>
            <a:pPr lvl="1" algn="ctr"/>
            <a:r>
              <a:rPr lang="en-US" sz="2800" b="1" dirty="0"/>
              <a:t>r</a:t>
            </a:r>
            <a:r>
              <a:rPr lang="en-US" sz="2800" b="1" dirty="0" smtClean="0"/>
              <a:t>eserving </a:t>
            </a:r>
            <a:r>
              <a:rPr lang="en-US" sz="2800" b="1" dirty="0" smtClean="0"/>
              <a:t>resources</a:t>
            </a:r>
            <a:endParaRPr lang="en-US" sz="2800" dirty="0" smtClean="0"/>
          </a:p>
          <a:p>
            <a:pPr algn="ct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278" y="1382417"/>
            <a:ext cx="5473484" cy="3357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0938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Experimenter</a:t>
            </a:r>
            <a:endParaRPr lang="en-US" dirty="0"/>
          </a:p>
        </p:txBody>
      </p:sp>
      <p:sp>
        <p:nvSpPr>
          <p:cNvPr id="11" name="Content Placeholder 10"/>
          <p:cNvSpPr>
            <a:spLocks noGrp="1"/>
          </p:cNvSpPr>
          <p:nvPr>
            <p:ph sz="half" idx="1"/>
          </p:nvPr>
        </p:nvSpPr>
        <p:spPr>
          <a:xfrm>
            <a:off x="381000" y="1476930"/>
            <a:ext cx="5270500" cy="4876800"/>
          </a:xfrm>
        </p:spPr>
        <p:txBody>
          <a:bodyPr/>
          <a:lstStyle/>
          <a:p>
            <a:pPr marL="0" indent="0">
              <a:buNone/>
            </a:pPr>
            <a:r>
              <a:rPr lang="en-US" dirty="0" smtClean="0"/>
              <a:t>An </a:t>
            </a:r>
            <a:r>
              <a:rPr lang="en-US" sz="3200" b="1" dirty="0" smtClean="0"/>
              <a:t>experimenter</a:t>
            </a:r>
            <a:r>
              <a:rPr lang="en-US" sz="3200" dirty="0" smtClean="0"/>
              <a:t> </a:t>
            </a:r>
            <a:r>
              <a:rPr lang="en-US" dirty="0" smtClean="0"/>
              <a:t>is </a:t>
            </a:r>
            <a:r>
              <a:rPr lang="en-US" dirty="0" smtClean="0">
                <a:solidFill>
                  <a:schemeClr val="tx1"/>
                </a:solidFill>
              </a:rPr>
              <a:t>a researcher who uses </a:t>
            </a:r>
            <a:r>
              <a:rPr lang="en-US" dirty="0" smtClean="0">
                <a:solidFill>
                  <a:schemeClr val="tx1"/>
                </a:solidFill>
              </a:rPr>
              <a:t>GENI/FIRE </a:t>
            </a:r>
            <a:r>
              <a:rPr lang="en-US" dirty="0">
                <a:solidFill>
                  <a:schemeClr val="tx1"/>
                </a:solidFill>
              </a:rPr>
              <a:t>resources</a:t>
            </a:r>
            <a:endParaRPr lang="en-US" dirty="0" smtClean="0">
              <a:solidFill>
                <a:schemeClr val="tx1"/>
              </a:solidFill>
            </a:endParaRPr>
          </a:p>
          <a:p>
            <a:pPr marL="0" indent="0">
              <a:spcBef>
                <a:spcPts val="5472"/>
              </a:spcBef>
              <a:buNone/>
            </a:pPr>
            <a:r>
              <a:rPr lang="en-US" sz="2600" dirty="0" smtClean="0">
                <a:solidFill>
                  <a:schemeClr val="tx1"/>
                </a:solidFill>
              </a:rPr>
              <a:t>Different types of experimenters have different roles and permissions:</a:t>
            </a:r>
          </a:p>
          <a:p>
            <a:r>
              <a:rPr lang="en-US" sz="2600" dirty="0" smtClean="0">
                <a:solidFill>
                  <a:schemeClr val="tx1"/>
                </a:solidFill>
              </a:rPr>
              <a:t>Advisor </a:t>
            </a:r>
            <a:r>
              <a:rPr lang="en-US" sz="2600" dirty="0" err="1" smtClean="0">
                <a:solidFill>
                  <a:schemeClr val="tx1"/>
                </a:solidFill>
              </a:rPr>
              <a:t>vs</a:t>
            </a:r>
            <a:r>
              <a:rPr lang="en-US" sz="2600" dirty="0" smtClean="0">
                <a:solidFill>
                  <a:schemeClr val="tx1"/>
                </a:solidFill>
              </a:rPr>
              <a:t> Grad Student</a:t>
            </a:r>
          </a:p>
          <a:p>
            <a:r>
              <a:rPr lang="en-US" sz="2600" dirty="0" smtClean="0">
                <a:solidFill>
                  <a:schemeClr val="tx1"/>
                </a:solidFill>
              </a:rPr>
              <a:t>Teacher </a:t>
            </a:r>
            <a:r>
              <a:rPr lang="en-US" sz="2600" dirty="0" err="1" smtClean="0">
                <a:solidFill>
                  <a:schemeClr val="tx1"/>
                </a:solidFill>
              </a:rPr>
              <a:t>vs</a:t>
            </a:r>
            <a:r>
              <a:rPr lang="en-US" sz="2600" dirty="0" smtClean="0">
                <a:solidFill>
                  <a:schemeClr val="tx1"/>
                </a:solidFill>
              </a:rPr>
              <a:t> TA </a:t>
            </a:r>
            <a:r>
              <a:rPr lang="en-US" sz="2600" dirty="0" err="1" smtClean="0">
                <a:solidFill>
                  <a:schemeClr val="tx1"/>
                </a:solidFill>
              </a:rPr>
              <a:t>vs</a:t>
            </a:r>
            <a:r>
              <a:rPr lang="en-US" sz="2600" dirty="0" smtClean="0">
                <a:solidFill>
                  <a:schemeClr val="tx1"/>
                </a:solidFill>
              </a:rPr>
              <a:t> Student</a:t>
            </a:r>
          </a:p>
          <a:p>
            <a:pPr marL="0" indent="0">
              <a:buNone/>
            </a:pPr>
            <a:endParaRPr lang="en-US" dirty="0"/>
          </a:p>
          <a:p>
            <a:endParaRPr lang="en-US" dirty="0" smtClean="0"/>
          </a:p>
          <a:p>
            <a:endParaRPr lang="en-US" dirty="0"/>
          </a:p>
        </p:txBody>
      </p:sp>
      <p:grpSp>
        <p:nvGrpSpPr>
          <p:cNvPr id="4" name="Group 3"/>
          <p:cNvGrpSpPr/>
          <p:nvPr/>
        </p:nvGrpSpPr>
        <p:grpSpPr>
          <a:xfrm>
            <a:off x="6060334" y="2005815"/>
            <a:ext cx="2802252" cy="3798601"/>
            <a:chOff x="1066800" y="1189038"/>
            <a:chExt cx="1821184" cy="2468710"/>
          </a:xfrm>
        </p:grpSpPr>
        <p:pic>
          <p:nvPicPr>
            <p:cNvPr id="5" name="Picture 2" descr="MCj0415800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66800" y="1189038"/>
              <a:ext cx="1747838"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7"/>
            <p:cNvSpPr txBox="1">
              <a:spLocks noChangeArrowheads="1"/>
            </p:cNvSpPr>
            <p:nvPr/>
          </p:nvSpPr>
          <p:spPr bwMode="auto">
            <a:xfrm>
              <a:off x="1107668" y="3295650"/>
              <a:ext cx="1780316" cy="36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ea typeface="Kozuka Gothic Pro L" charset="0"/>
                  <a:cs typeface="Kozuka Gothic Pro L" charset="0"/>
                </a:defRPr>
              </a:lvl1pPr>
              <a:lvl2pPr marL="37931725" indent="-37474525" eaLnBrk="0" hangingPunct="0">
                <a:defRPr sz="2800">
                  <a:solidFill>
                    <a:schemeClr val="tx1"/>
                  </a:solidFill>
                  <a:latin typeface="Arial" charset="0"/>
                  <a:ea typeface="Kozuka Gothic Pro L" charset="0"/>
                  <a:cs typeface="Kozuka Gothic Pro L" charset="0"/>
                </a:defRPr>
              </a:lvl2pPr>
              <a:lvl3pPr eaLnBrk="0" hangingPunct="0">
                <a:defRPr sz="2800">
                  <a:solidFill>
                    <a:schemeClr val="tx1"/>
                  </a:solidFill>
                  <a:latin typeface="Arial" charset="0"/>
                  <a:ea typeface="Kozuka Gothic Pro L" charset="0"/>
                  <a:cs typeface="Kozuka Gothic Pro L" charset="0"/>
                </a:defRPr>
              </a:lvl3pPr>
              <a:lvl4pPr eaLnBrk="0" hangingPunct="0">
                <a:defRPr sz="2800">
                  <a:solidFill>
                    <a:schemeClr val="tx1"/>
                  </a:solidFill>
                  <a:latin typeface="Arial" charset="0"/>
                  <a:ea typeface="Kozuka Gothic Pro L" charset="0"/>
                  <a:cs typeface="Kozuka Gothic Pro L" charset="0"/>
                </a:defRPr>
              </a:lvl4pPr>
              <a:lvl5pPr eaLnBrk="0" hangingPunct="0">
                <a:defRPr sz="2800">
                  <a:solidFill>
                    <a:schemeClr val="tx1"/>
                  </a:solidFill>
                  <a:latin typeface="Arial" charset="0"/>
                  <a:ea typeface="Kozuka Gothic Pro L" charset="0"/>
                  <a:cs typeface="Kozuka Gothic Pro L" charset="0"/>
                </a:defRPr>
              </a:lvl5pPr>
              <a:lvl6pPr marL="457200" eaLnBrk="0" fontAlgn="base" hangingPunct="0">
                <a:spcBef>
                  <a:spcPct val="0"/>
                </a:spcBef>
                <a:spcAft>
                  <a:spcPct val="0"/>
                </a:spcAft>
                <a:defRPr sz="2800">
                  <a:solidFill>
                    <a:schemeClr val="tx1"/>
                  </a:solidFill>
                  <a:latin typeface="Arial" charset="0"/>
                  <a:ea typeface="Kozuka Gothic Pro L" charset="0"/>
                  <a:cs typeface="Kozuka Gothic Pro L" charset="0"/>
                </a:defRPr>
              </a:lvl6pPr>
              <a:lvl7pPr marL="914400" eaLnBrk="0" fontAlgn="base" hangingPunct="0">
                <a:spcBef>
                  <a:spcPct val="0"/>
                </a:spcBef>
                <a:spcAft>
                  <a:spcPct val="0"/>
                </a:spcAft>
                <a:defRPr sz="2800">
                  <a:solidFill>
                    <a:schemeClr val="tx1"/>
                  </a:solidFill>
                  <a:latin typeface="Arial" charset="0"/>
                  <a:ea typeface="Kozuka Gothic Pro L" charset="0"/>
                  <a:cs typeface="Kozuka Gothic Pro L" charset="0"/>
                </a:defRPr>
              </a:lvl7pPr>
              <a:lvl8pPr marL="1371600" eaLnBrk="0" fontAlgn="base" hangingPunct="0">
                <a:spcBef>
                  <a:spcPct val="0"/>
                </a:spcBef>
                <a:spcAft>
                  <a:spcPct val="0"/>
                </a:spcAft>
                <a:defRPr sz="2800">
                  <a:solidFill>
                    <a:schemeClr val="tx1"/>
                  </a:solidFill>
                  <a:latin typeface="Arial" charset="0"/>
                  <a:ea typeface="Kozuka Gothic Pro L" charset="0"/>
                  <a:cs typeface="Kozuka Gothic Pro L" charset="0"/>
                </a:defRPr>
              </a:lvl8pPr>
              <a:lvl9pPr marL="1828800" eaLnBrk="0" fontAlgn="base" hangingPunct="0">
                <a:spcBef>
                  <a:spcPct val="0"/>
                </a:spcBef>
                <a:spcAft>
                  <a:spcPct val="0"/>
                </a:spcAft>
                <a:defRPr sz="2800">
                  <a:solidFill>
                    <a:schemeClr val="tx1"/>
                  </a:solidFill>
                  <a:latin typeface="Arial" charset="0"/>
                  <a:ea typeface="Kozuka Gothic Pro L" charset="0"/>
                  <a:cs typeface="Kozuka Gothic Pro L" charset="0"/>
                </a:defRPr>
              </a:lvl9pPr>
            </a:lstStyle>
            <a:p>
              <a:pPr algn="ctr" eaLnBrk="1" hangingPunct="1"/>
              <a:r>
                <a:rPr lang="en-US" sz="4000" b="1" dirty="0" smtClean="0">
                  <a:ea typeface="ＭＳ Ｐゴシック" charset="0"/>
                  <a:cs typeface="ＭＳ Ｐゴシック" charset="0"/>
                </a:rPr>
                <a:t>Experimenter</a:t>
              </a:r>
              <a:endParaRPr lang="en-US" sz="4000" b="1" dirty="0">
                <a:ea typeface="ＭＳ Ｐゴシック" charset="0"/>
                <a:cs typeface="ＭＳ Ｐゴシック" charset="0"/>
              </a:endParaRPr>
            </a:p>
          </p:txBody>
        </p:sp>
      </p:grpSp>
    </p:spTree>
    <p:extLst>
      <p:ext uri="{BB962C8B-B14F-4D97-AF65-F5344CB8AC3E}">
        <p14:creationId xmlns:p14="http://schemas.microsoft.com/office/powerpoint/2010/main" val="27861068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Projects</a:t>
            </a:r>
            <a:endParaRPr lang="en-US" sz="3600" dirty="0"/>
          </a:p>
        </p:txBody>
      </p:sp>
      <p:sp>
        <p:nvSpPr>
          <p:cNvPr id="11" name="Content Placeholder 10"/>
          <p:cNvSpPr>
            <a:spLocks noGrp="1"/>
          </p:cNvSpPr>
          <p:nvPr>
            <p:ph sz="half" idx="1"/>
          </p:nvPr>
        </p:nvSpPr>
        <p:spPr>
          <a:xfrm>
            <a:off x="381000" y="1750390"/>
            <a:ext cx="4983874" cy="1326346"/>
          </a:xfrm>
        </p:spPr>
        <p:txBody>
          <a:bodyPr/>
          <a:lstStyle/>
          <a:p>
            <a:pPr marL="0" indent="0">
              <a:buNone/>
            </a:pPr>
            <a:r>
              <a:rPr lang="en-US" sz="4000" b="1" dirty="0" smtClean="0"/>
              <a:t>Projects </a:t>
            </a:r>
            <a:r>
              <a:rPr lang="en-US" sz="3600" dirty="0" smtClean="0"/>
              <a:t>organize research </a:t>
            </a:r>
            <a:r>
              <a:rPr lang="en-US" sz="3600" dirty="0"/>
              <a:t>in </a:t>
            </a:r>
            <a:endParaRPr lang="en-US" sz="3600" dirty="0" smtClean="0"/>
          </a:p>
          <a:p>
            <a:pPr marL="0" indent="0">
              <a:buNone/>
            </a:pPr>
            <a:r>
              <a:rPr lang="en-US" sz="3600" dirty="0" smtClean="0"/>
              <a:t>GENI/FIRE</a:t>
            </a:r>
            <a:endParaRPr lang="en-US" dirty="0" smtClean="0"/>
          </a:p>
          <a:p>
            <a:pPr marL="0" indent="0">
              <a:buNone/>
            </a:pPr>
            <a:endParaRPr lang="en-US" dirty="0"/>
          </a:p>
          <a:p>
            <a:endParaRPr lang="en-US" dirty="0" smtClean="0"/>
          </a:p>
          <a:p>
            <a:endParaRPr lang="en-US" dirty="0"/>
          </a:p>
        </p:txBody>
      </p:sp>
      <p:grpSp>
        <p:nvGrpSpPr>
          <p:cNvPr id="8" name="Group 7"/>
          <p:cNvGrpSpPr/>
          <p:nvPr/>
        </p:nvGrpSpPr>
        <p:grpSpPr>
          <a:xfrm>
            <a:off x="7931535" y="2676711"/>
            <a:ext cx="635777" cy="1388411"/>
            <a:chOff x="6778294" y="1742682"/>
            <a:chExt cx="1838715" cy="4015378"/>
          </a:xfrm>
          <a:solidFill>
            <a:schemeClr val="bg2"/>
          </a:solidFill>
        </p:grpSpPr>
        <p:sp>
          <p:nvSpPr>
            <p:cNvPr id="59" name="Oval 58"/>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0" name="Oval 59"/>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Oval 60"/>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2" name="Oval 61"/>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Oval 62"/>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Freeform 63"/>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5" name="Freeform 64"/>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6" name="Freeform 65"/>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7" name="Freeform 66"/>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8" name="Oval 67"/>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9" name="Rounded Rectangle 8"/>
          <p:cNvSpPr/>
          <p:nvPr/>
        </p:nvSpPr>
        <p:spPr>
          <a:xfrm>
            <a:off x="4610100" y="1204886"/>
            <a:ext cx="2718272" cy="2274295"/>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5299453" y="1195231"/>
            <a:ext cx="1228071" cy="461665"/>
          </a:xfrm>
          <a:prstGeom prst="rect">
            <a:avLst/>
          </a:prstGeom>
          <a:noFill/>
        </p:spPr>
        <p:txBody>
          <a:bodyPr wrap="none" rtlCol="0">
            <a:spAutoFit/>
          </a:bodyPr>
          <a:lstStyle/>
          <a:p>
            <a:r>
              <a:rPr lang="en-US" sz="2400" b="1" dirty="0" smtClean="0"/>
              <a:t>Project</a:t>
            </a:r>
            <a:endParaRPr lang="en-US" sz="1400" b="1" dirty="0"/>
          </a:p>
        </p:txBody>
      </p:sp>
      <p:grpSp>
        <p:nvGrpSpPr>
          <p:cNvPr id="12" name="Group 11"/>
          <p:cNvGrpSpPr/>
          <p:nvPr/>
        </p:nvGrpSpPr>
        <p:grpSpPr>
          <a:xfrm>
            <a:off x="7657061" y="2812407"/>
            <a:ext cx="635777" cy="1388411"/>
            <a:chOff x="6778294" y="1742682"/>
            <a:chExt cx="1838715" cy="4015378"/>
          </a:xfrm>
          <a:solidFill>
            <a:schemeClr val="bg2"/>
          </a:solidFill>
        </p:grpSpPr>
        <p:sp>
          <p:nvSpPr>
            <p:cNvPr id="49" name="Oval 48"/>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Oval 49"/>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Oval 50"/>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Oval 51"/>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Oval 52"/>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Freeform 53"/>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5" name="Freeform 54"/>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6" name="Freeform 55"/>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Freeform 56"/>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8" name="Oval 57"/>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4" name="TextBox 13"/>
          <p:cNvSpPr txBox="1"/>
          <p:nvPr/>
        </p:nvSpPr>
        <p:spPr>
          <a:xfrm>
            <a:off x="6240309" y="1713321"/>
            <a:ext cx="723425" cy="369332"/>
          </a:xfrm>
          <a:prstGeom prst="rect">
            <a:avLst/>
          </a:prstGeom>
          <a:noFill/>
        </p:spPr>
        <p:txBody>
          <a:bodyPr wrap="none" rtlCol="0">
            <a:spAutoFit/>
          </a:bodyPr>
          <a:lstStyle/>
          <a:p>
            <a:r>
              <a:rPr lang="en-US" b="1" dirty="0" smtClean="0">
                <a:solidFill>
                  <a:srgbClr val="000000"/>
                </a:solidFill>
              </a:rPr>
              <a:t>Lead</a:t>
            </a:r>
            <a:endParaRPr lang="en-US" b="1" dirty="0">
              <a:solidFill>
                <a:srgbClr val="000000"/>
              </a:solidFill>
            </a:endParaRPr>
          </a:p>
        </p:txBody>
      </p:sp>
      <p:cxnSp>
        <p:nvCxnSpPr>
          <p:cNvPr id="15" name="Straight Connector 14"/>
          <p:cNvCxnSpPr/>
          <p:nvPr/>
        </p:nvCxnSpPr>
        <p:spPr>
          <a:xfrm>
            <a:off x="7108436" y="1932120"/>
            <a:ext cx="633482" cy="0"/>
          </a:xfrm>
          <a:prstGeom prst="line">
            <a:avLst/>
          </a:prstGeom>
          <a:ln w="57150" cmpd="sng">
            <a:solidFill>
              <a:srgbClr val="808080"/>
            </a:solidFill>
            <a:headEnd type="oval"/>
            <a:tailEnd type="ova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13315" y="2443879"/>
            <a:ext cx="1198165" cy="369332"/>
          </a:xfrm>
          <a:prstGeom prst="rect">
            <a:avLst/>
          </a:prstGeom>
          <a:noFill/>
        </p:spPr>
        <p:txBody>
          <a:bodyPr wrap="none" rtlCol="0">
            <a:spAutoFit/>
          </a:bodyPr>
          <a:lstStyle/>
          <a:p>
            <a:r>
              <a:rPr lang="en-US" b="1" dirty="0" smtClean="0">
                <a:solidFill>
                  <a:srgbClr val="000000"/>
                </a:solidFill>
              </a:rPr>
              <a:t>Members</a:t>
            </a:r>
            <a:endParaRPr lang="en-US" b="1" dirty="0">
              <a:solidFill>
                <a:srgbClr val="000000"/>
              </a:solidFill>
            </a:endParaRPr>
          </a:p>
        </p:txBody>
      </p:sp>
      <p:cxnSp>
        <p:nvCxnSpPr>
          <p:cNvPr id="17" name="Straight Connector 16"/>
          <p:cNvCxnSpPr/>
          <p:nvPr/>
        </p:nvCxnSpPr>
        <p:spPr>
          <a:xfrm>
            <a:off x="7108436" y="2915914"/>
            <a:ext cx="636448" cy="207163"/>
          </a:xfrm>
          <a:prstGeom prst="line">
            <a:avLst/>
          </a:prstGeom>
          <a:ln w="57150" cmpd="sng">
            <a:solidFill>
              <a:srgbClr val="808080"/>
            </a:solidFill>
            <a:headEnd type="oval"/>
            <a:tailEnd type="oval"/>
          </a:ln>
          <a:effectLst/>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8245147" y="2822081"/>
            <a:ext cx="635777" cy="1388411"/>
            <a:chOff x="6778294" y="1742682"/>
            <a:chExt cx="1838715" cy="4015378"/>
          </a:xfrm>
          <a:solidFill>
            <a:schemeClr val="bg2"/>
          </a:solidFill>
        </p:grpSpPr>
        <p:sp>
          <p:nvSpPr>
            <p:cNvPr id="24" name="Oval 23"/>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Oval 24"/>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Oval 25"/>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Oval 26"/>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Freeform 28"/>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Freeform 30"/>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Freeform 31"/>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3" name="Oval 32"/>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19" name="Group 18"/>
          <p:cNvGrpSpPr/>
          <p:nvPr/>
        </p:nvGrpSpPr>
        <p:grpSpPr>
          <a:xfrm>
            <a:off x="4786419" y="1745828"/>
            <a:ext cx="1113254" cy="1256062"/>
            <a:chOff x="2452612" y="2472459"/>
            <a:chExt cx="1236183" cy="1394761"/>
          </a:xfrm>
        </p:grpSpPr>
        <p:sp>
          <p:nvSpPr>
            <p:cNvPr id="20" name="Rounded Rectangle 19"/>
            <p:cNvSpPr/>
            <p:nvPr/>
          </p:nvSpPr>
          <p:spPr>
            <a:xfrm>
              <a:off x="2757412" y="27772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ounded Rectangle 20"/>
            <p:cNvSpPr/>
            <p:nvPr/>
          </p:nvSpPr>
          <p:spPr>
            <a:xfrm>
              <a:off x="2605012" y="26248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ounded Rectangle 21"/>
            <p:cNvSpPr/>
            <p:nvPr/>
          </p:nvSpPr>
          <p:spPr>
            <a:xfrm>
              <a:off x="2452612" y="2472459"/>
              <a:ext cx="931383" cy="1089961"/>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466358" y="2472459"/>
              <a:ext cx="803559" cy="410115"/>
            </a:xfrm>
            <a:prstGeom prst="rect">
              <a:avLst/>
            </a:prstGeom>
            <a:noFill/>
          </p:spPr>
          <p:txBody>
            <a:bodyPr wrap="none" rtlCol="0">
              <a:spAutoFit/>
            </a:bodyPr>
            <a:lstStyle/>
            <a:p>
              <a:r>
                <a:rPr lang="en-US" b="1" dirty="0" smtClean="0">
                  <a:solidFill>
                    <a:srgbClr val="000000"/>
                  </a:solidFill>
                </a:rPr>
                <a:t>Slice</a:t>
              </a:r>
              <a:endParaRPr lang="en-US" b="1" dirty="0">
                <a:solidFill>
                  <a:srgbClr val="000000"/>
                </a:solidFill>
              </a:endParaRPr>
            </a:p>
          </p:txBody>
        </p:sp>
      </p:grpSp>
      <p:sp>
        <p:nvSpPr>
          <p:cNvPr id="69" name="Content Placeholder 10"/>
          <p:cNvSpPr>
            <a:spLocks noGrp="1"/>
          </p:cNvSpPr>
          <p:nvPr>
            <p:ph sz="half" idx="1"/>
          </p:nvPr>
        </p:nvSpPr>
        <p:spPr>
          <a:xfrm>
            <a:off x="200362" y="4232389"/>
            <a:ext cx="9310111" cy="1996669"/>
          </a:xfrm>
        </p:spPr>
        <p:txBody>
          <a:bodyPr/>
          <a:lstStyle/>
          <a:p>
            <a:pPr marL="0" lvl="1" indent="0">
              <a:lnSpc>
                <a:spcPct val="70000"/>
              </a:lnSpc>
              <a:spcBef>
                <a:spcPts val="2568"/>
              </a:spcBef>
              <a:buNone/>
            </a:pPr>
            <a:r>
              <a:rPr lang="en-US" sz="2800" dirty="0" smtClean="0"/>
              <a:t>Projects contain </a:t>
            </a:r>
            <a:r>
              <a:rPr lang="en-US" sz="2800" dirty="0"/>
              <a:t>both </a:t>
            </a:r>
            <a:r>
              <a:rPr lang="en-US" sz="3200" b="1" dirty="0" smtClean="0"/>
              <a:t>people</a:t>
            </a:r>
            <a:r>
              <a:rPr lang="en-US" sz="3200" dirty="0" smtClean="0"/>
              <a:t> </a:t>
            </a:r>
            <a:r>
              <a:rPr lang="en-US" sz="2800" dirty="0" smtClean="0"/>
              <a:t>and </a:t>
            </a:r>
            <a:r>
              <a:rPr lang="en-US" sz="2800" dirty="0"/>
              <a:t>their </a:t>
            </a:r>
            <a:r>
              <a:rPr lang="en-US" sz="3200" b="1" dirty="0" smtClean="0"/>
              <a:t>experiments</a:t>
            </a:r>
            <a:endParaRPr lang="en-US" sz="2800" dirty="0" smtClean="0"/>
          </a:p>
          <a:p>
            <a:pPr marL="0" indent="0">
              <a:lnSpc>
                <a:spcPct val="70000"/>
              </a:lnSpc>
              <a:spcBef>
                <a:spcPts val="2568"/>
              </a:spcBef>
              <a:buNone/>
            </a:pPr>
            <a:r>
              <a:rPr lang="en-US" dirty="0"/>
              <a:t>A project is led by a single responsible </a:t>
            </a:r>
            <a:r>
              <a:rPr lang="en-US" dirty="0" smtClean="0"/>
              <a:t>individual: 	</a:t>
            </a:r>
          </a:p>
          <a:p>
            <a:pPr marL="0" indent="0">
              <a:lnSpc>
                <a:spcPct val="70000"/>
              </a:lnSpc>
              <a:spcBef>
                <a:spcPts val="0"/>
              </a:spcBef>
              <a:buNone/>
            </a:pPr>
            <a:r>
              <a:rPr lang="en-US" dirty="0"/>
              <a:t>	</a:t>
            </a:r>
            <a:r>
              <a:rPr lang="en-US" dirty="0" smtClean="0"/>
              <a:t>the </a:t>
            </a:r>
            <a:r>
              <a:rPr lang="en-US" b="1" dirty="0"/>
              <a:t>project</a:t>
            </a:r>
            <a:r>
              <a:rPr lang="en-US" dirty="0"/>
              <a:t> </a:t>
            </a:r>
            <a:r>
              <a:rPr lang="en-US" b="1" dirty="0" smtClean="0"/>
              <a:t>lead</a:t>
            </a:r>
            <a:r>
              <a:rPr lang="en-US" dirty="0" smtClean="0"/>
              <a:t> </a:t>
            </a:r>
          </a:p>
          <a:p>
            <a:pPr marL="0" indent="0" algn="ctr">
              <a:lnSpc>
                <a:spcPct val="70000"/>
              </a:lnSpc>
              <a:spcBef>
                <a:spcPts val="1200"/>
              </a:spcBef>
              <a:buNone/>
            </a:pPr>
            <a:r>
              <a:rPr lang="en-US" b="1" dirty="0" smtClean="0">
                <a:solidFill>
                  <a:srgbClr val="FF6600"/>
                </a:solidFill>
              </a:rPr>
              <a:t>Today </a:t>
            </a:r>
            <a:r>
              <a:rPr lang="en-US" b="1" dirty="0">
                <a:solidFill>
                  <a:srgbClr val="FF6600"/>
                </a:solidFill>
              </a:rPr>
              <a:t>we will use a </a:t>
            </a:r>
          </a:p>
          <a:p>
            <a:pPr marL="0" indent="0" algn="ctr">
              <a:lnSpc>
                <a:spcPct val="70000"/>
              </a:lnSpc>
              <a:spcBef>
                <a:spcPts val="0"/>
              </a:spcBef>
              <a:buNone/>
            </a:pPr>
            <a:r>
              <a:rPr lang="en-US" b="1" dirty="0">
                <a:solidFill>
                  <a:srgbClr val="FF6600"/>
                </a:solidFill>
              </a:rPr>
              <a:t>project </a:t>
            </a:r>
            <a:r>
              <a:rPr lang="en-US" b="1" dirty="0" smtClean="0">
                <a:solidFill>
                  <a:srgbClr val="FF6600"/>
                </a:solidFill>
              </a:rPr>
              <a:t>created for this class</a:t>
            </a:r>
            <a:endParaRPr lang="en-US" dirty="0"/>
          </a:p>
          <a:p>
            <a:pPr marL="0" indent="0">
              <a:buNone/>
            </a:pPr>
            <a:endParaRPr lang="en-US" dirty="0" smtClean="0"/>
          </a:p>
          <a:p>
            <a:pPr marL="0" indent="0">
              <a:buNone/>
            </a:pPr>
            <a:endParaRPr lang="en-US" dirty="0"/>
          </a:p>
          <a:p>
            <a:endParaRPr lang="en-US" dirty="0" smtClean="0"/>
          </a:p>
          <a:p>
            <a:endParaRPr lang="en-US" dirty="0"/>
          </a:p>
        </p:txBody>
      </p:sp>
      <p:grpSp>
        <p:nvGrpSpPr>
          <p:cNvPr id="70" name="Group 69"/>
          <p:cNvGrpSpPr/>
          <p:nvPr/>
        </p:nvGrpSpPr>
        <p:grpSpPr>
          <a:xfrm>
            <a:off x="7761770" y="1254572"/>
            <a:ext cx="635777" cy="1388411"/>
            <a:chOff x="6778294" y="1742682"/>
            <a:chExt cx="1838715" cy="4015378"/>
          </a:xfrm>
          <a:solidFill>
            <a:schemeClr val="bg2"/>
          </a:solidFill>
        </p:grpSpPr>
        <p:sp>
          <p:nvSpPr>
            <p:cNvPr id="71" name="Oval 70"/>
            <p:cNvSpPr/>
            <p:nvPr/>
          </p:nvSpPr>
          <p:spPr>
            <a:xfrm>
              <a:off x="7308910" y="1742682"/>
              <a:ext cx="822960" cy="822960"/>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2" name="Oval 71"/>
            <p:cNvSpPr/>
            <p:nvPr/>
          </p:nvSpPr>
          <p:spPr>
            <a:xfrm>
              <a:off x="8031357" y="547527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Oval 72"/>
            <p:cNvSpPr/>
            <p:nvPr/>
          </p:nvSpPr>
          <p:spPr>
            <a:xfrm>
              <a:off x="6778294" y="545108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4" name="Oval 73"/>
            <p:cNvSpPr/>
            <p:nvPr/>
          </p:nvSpPr>
          <p:spPr>
            <a:xfrm rot="5400000">
              <a:off x="8134410" y="4261999"/>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Oval 74"/>
            <p:cNvSpPr/>
            <p:nvPr/>
          </p:nvSpPr>
          <p:spPr>
            <a:xfrm rot="5400000">
              <a:off x="6721566" y="4249904"/>
              <a:ext cx="585652" cy="282786"/>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Freeform 75"/>
            <p:cNvSpPr/>
            <p:nvPr/>
          </p:nvSpPr>
          <p:spPr>
            <a:xfrm>
              <a:off x="7923579"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flipH="1">
              <a:off x="7060605" y="2745616"/>
              <a:ext cx="437998" cy="1351781"/>
            </a:xfrm>
            <a:custGeom>
              <a:avLst/>
              <a:gdLst>
                <a:gd name="connsiteX0" fmla="*/ 0 w 305069"/>
                <a:gd name="connsiteY0" fmla="*/ 0 h 1134063"/>
                <a:gd name="connsiteX1" fmla="*/ 266095 w 305069"/>
                <a:gd name="connsiteY1" fmla="*/ 532191 h 1134063"/>
                <a:gd name="connsiteX2" fmla="*/ 302381 w 305069"/>
                <a:gd name="connsiteY2" fmla="*/ 1088572 h 1134063"/>
                <a:gd name="connsiteX3" fmla="*/ 302381 w 305069"/>
                <a:gd name="connsiteY3" fmla="*/ 1100667 h 1134063"/>
              </a:gdLst>
              <a:ahLst/>
              <a:cxnLst>
                <a:cxn ang="0">
                  <a:pos x="connsiteX0" y="connsiteY0"/>
                </a:cxn>
                <a:cxn ang="0">
                  <a:pos x="connsiteX1" y="connsiteY1"/>
                </a:cxn>
                <a:cxn ang="0">
                  <a:pos x="connsiteX2" y="connsiteY2"/>
                </a:cxn>
                <a:cxn ang="0">
                  <a:pos x="connsiteX3" y="connsiteY3"/>
                </a:cxn>
              </a:cxnLst>
              <a:rect l="l" t="t" r="r" b="b"/>
              <a:pathLst>
                <a:path w="305069" h="1134063">
                  <a:moveTo>
                    <a:pt x="0" y="0"/>
                  </a:moveTo>
                  <a:cubicBezTo>
                    <a:pt x="107849" y="175381"/>
                    <a:pt x="215698" y="350762"/>
                    <a:pt x="266095" y="532191"/>
                  </a:cubicBezTo>
                  <a:cubicBezTo>
                    <a:pt x="316492" y="713620"/>
                    <a:pt x="296333" y="993826"/>
                    <a:pt x="302381" y="1088572"/>
                  </a:cubicBezTo>
                  <a:cubicBezTo>
                    <a:pt x="308429" y="1183318"/>
                    <a:pt x="302381" y="1100667"/>
                    <a:pt x="302381" y="1100667"/>
                  </a:cubicBez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8" name="Freeform 77"/>
            <p:cNvSpPr/>
            <p:nvPr/>
          </p:nvSpPr>
          <p:spPr>
            <a:xfrm>
              <a:off x="7159036" y="4148667"/>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9" name="Freeform 78"/>
            <p:cNvSpPr/>
            <p:nvPr/>
          </p:nvSpPr>
          <p:spPr>
            <a:xfrm flipH="1">
              <a:off x="8050120" y="4174308"/>
              <a:ext cx="194868" cy="1306285"/>
            </a:xfrm>
            <a:custGeom>
              <a:avLst/>
              <a:gdLst>
                <a:gd name="connsiteX0" fmla="*/ 194868 w 194868"/>
                <a:gd name="connsiteY0" fmla="*/ 0 h 1306285"/>
                <a:gd name="connsiteX1" fmla="*/ 13439 w 194868"/>
                <a:gd name="connsiteY1" fmla="*/ 713619 h 1306285"/>
                <a:gd name="connsiteX2" fmla="*/ 13439 w 194868"/>
                <a:gd name="connsiteY2" fmla="*/ 1306285 h 1306285"/>
                <a:gd name="connsiteX3" fmla="*/ 13439 w 194868"/>
                <a:gd name="connsiteY3" fmla="*/ 1306285 h 1306285"/>
              </a:gdLst>
              <a:ahLst/>
              <a:cxnLst>
                <a:cxn ang="0">
                  <a:pos x="connsiteX0" y="connsiteY0"/>
                </a:cxn>
                <a:cxn ang="0">
                  <a:pos x="connsiteX1" y="connsiteY1"/>
                </a:cxn>
                <a:cxn ang="0">
                  <a:pos x="connsiteX2" y="connsiteY2"/>
                </a:cxn>
                <a:cxn ang="0">
                  <a:pos x="connsiteX3" y="connsiteY3"/>
                </a:cxn>
              </a:cxnLst>
              <a:rect l="l" t="t" r="r" b="b"/>
              <a:pathLst>
                <a:path w="194868" h="1306285">
                  <a:moveTo>
                    <a:pt x="194868" y="0"/>
                  </a:moveTo>
                  <a:cubicBezTo>
                    <a:pt x="119272" y="247952"/>
                    <a:pt x="43677" y="495905"/>
                    <a:pt x="13439" y="713619"/>
                  </a:cubicBezTo>
                  <a:cubicBezTo>
                    <a:pt x="-16799" y="931333"/>
                    <a:pt x="13439" y="1306285"/>
                    <a:pt x="13439" y="1306285"/>
                  </a:cubicBezTo>
                  <a:lnTo>
                    <a:pt x="13439" y="1306285"/>
                  </a:lnTo>
                </a:path>
              </a:pathLst>
            </a:custGeom>
            <a:grpFill/>
            <a:ln>
              <a:solidFill>
                <a:srgbClr val="FF66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0" name="Oval 79"/>
            <p:cNvSpPr/>
            <p:nvPr/>
          </p:nvSpPr>
          <p:spPr>
            <a:xfrm>
              <a:off x="7192070" y="2632892"/>
              <a:ext cx="1028095" cy="1734215"/>
            </a:xfrm>
            <a:prstGeom prst="ellipse">
              <a:avLst/>
            </a:prstGeom>
            <a:grpFill/>
            <a:ln>
              <a:solidFill>
                <a:srgbClr val="FF66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grpSp>
        <p:nvGrpSpPr>
          <p:cNvPr id="35" name="Group 34"/>
          <p:cNvGrpSpPr/>
          <p:nvPr/>
        </p:nvGrpSpPr>
        <p:grpSpPr>
          <a:xfrm>
            <a:off x="7932972" y="1112760"/>
            <a:ext cx="302053" cy="186506"/>
            <a:chOff x="2057400" y="5181600"/>
            <a:chExt cx="838200" cy="517558"/>
          </a:xfrm>
        </p:grpSpPr>
        <p:sp>
          <p:nvSpPr>
            <p:cNvPr id="36" name="Right Triangle 35"/>
            <p:cNvSpPr/>
            <p:nvPr/>
          </p:nvSpPr>
          <p:spPr>
            <a:xfrm>
              <a:off x="2057400" y="5181600"/>
              <a:ext cx="457200" cy="479458"/>
            </a:xfrm>
            <a:prstGeom prst="r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Triangle 36"/>
            <p:cNvSpPr/>
            <p:nvPr/>
          </p:nvSpPr>
          <p:spPr>
            <a:xfrm flipH="1">
              <a:off x="2438400" y="5181600"/>
              <a:ext cx="457200" cy="479458"/>
            </a:xfrm>
            <a:prstGeom prst="r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Isosceles Triangle 37"/>
            <p:cNvSpPr/>
            <p:nvPr/>
          </p:nvSpPr>
          <p:spPr>
            <a:xfrm>
              <a:off x="2057400" y="5219700"/>
              <a:ext cx="838200" cy="479458"/>
            </a:xfrm>
            <a:prstGeom prst="triangle">
              <a:avLst/>
            </a:prstGeom>
            <a:solidFill>
              <a:srgbClr val="FF6600"/>
            </a:solidFill>
            <a:ln w="28575"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7469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esign_on_pp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024" y="871220"/>
            <a:ext cx="1962165" cy="5897880"/>
          </a:xfrm>
          <a:prstGeom prst="rect">
            <a:avLst/>
          </a:prstGeom>
        </p:spPr>
      </p:pic>
      <p:sp>
        <p:nvSpPr>
          <p:cNvPr id="2" name="Title 1"/>
          <p:cNvSpPr>
            <a:spLocks noGrp="1"/>
          </p:cNvSpPr>
          <p:nvPr>
            <p:ph type="title"/>
          </p:nvPr>
        </p:nvSpPr>
        <p:spPr/>
        <p:txBody>
          <a:bodyPr/>
          <a:lstStyle/>
          <a:p>
            <a:r>
              <a:rPr lang="en-US" sz="4000" dirty="0" smtClean="0"/>
              <a:t>Experiment Workflow</a:t>
            </a:r>
            <a:endParaRPr lang="en-US" sz="4000" dirty="0"/>
          </a:p>
        </p:txBody>
      </p:sp>
      <p:sp>
        <p:nvSpPr>
          <p:cNvPr id="16" name="Content Placeholder 3"/>
          <p:cNvSpPr txBox="1">
            <a:spLocks/>
          </p:cNvSpPr>
          <p:nvPr/>
        </p:nvSpPr>
        <p:spPr bwMode="auto">
          <a:xfrm>
            <a:off x="2393345" y="1144924"/>
            <a:ext cx="6795251" cy="52039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800">
                <a:solidFill>
                  <a:srgbClr val="080808"/>
                </a:solidFill>
                <a:latin typeface="Arial"/>
                <a:ea typeface="+mn-ea"/>
                <a:cs typeface="Arial"/>
              </a:defRPr>
            </a:lvl1pPr>
            <a:lvl2pPr marL="742950" indent="-285750" algn="l" rtl="0" eaLnBrk="1" fontAlgn="base" hangingPunct="1">
              <a:spcBef>
                <a:spcPct val="20000"/>
              </a:spcBef>
              <a:spcAft>
                <a:spcPct val="0"/>
              </a:spcAft>
              <a:buChar char="–"/>
              <a:defRPr sz="2400">
                <a:solidFill>
                  <a:srgbClr val="080808"/>
                </a:solidFill>
                <a:latin typeface="Arial"/>
                <a:ea typeface="+mn-ea"/>
                <a:cs typeface="Arial"/>
              </a:defRPr>
            </a:lvl2pPr>
            <a:lvl3pPr marL="1143000" indent="-228600" algn="l" rtl="0" eaLnBrk="1" fontAlgn="base" hangingPunct="1">
              <a:spcBef>
                <a:spcPct val="20000"/>
              </a:spcBef>
              <a:spcAft>
                <a:spcPct val="0"/>
              </a:spcAft>
              <a:buChar char="•"/>
              <a:defRPr sz="2000">
                <a:solidFill>
                  <a:srgbClr val="080808"/>
                </a:solidFill>
                <a:latin typeface="Arial"/>
                <a:ea typeface="+mn-ea"/>
                <a:cs typeface="Arial"/>
              </a:defRPr>
            </a:lvl3pPr>
            <a:lvl4pPr marL="1600200" indent="-228600" algn="l" rtl="0" eaLnBrk="1" fontAlgn="base" hangingPunct="1">
              <a:spcBef>
                <a:spcPct val="20000"/>
              </a:spcBef>
              <a:spcAft>
                <a:spcPct val="0"/>
              </a:spcAft>
              <a:buChar char="–"/>
              <a:defRPr>
                <a:solidFill>
                  <a:srgbClr val="080808"/>
                </a:solidFill>
                <a:latin typeface="Arial"/>
                <a:ea typeface="+mn-ea"/>
                <a:cs typeface="Arial"/>
              </a:defRPr>
            </a:lvl4pPr>
            <a:lvl5pPr marL="2057400" indent="-228600" algn="l" rtl="0" eaLnBrk="1" fontAlgn="base" hangingPunct="1">
              <a:spcBef>
                <a:spcPct val="20000"/>
              </a:spcBef>
              <a:spcAft>
                <a:spcPct val="0"/>
              </a:spcAft>
              <a:buChar char="»"/>
              <a:defRPr>
                <a:solidFill>
                  <a:srgbClr val="080808"/>
                </a:solidFill>
                <a:latin typeface="Arial"/>
                <a:ea typeface="+mn-ea"/>
                <a:cs typeface="Arial"/>
              </a:defRPr>
            </a:lvl5pPr>
            <a:lvl6pPr marL="2514600" indent="-228600" algn="l" rtl="0" eaLnBrk="1" fontAlgn="base" hangingPunct="1">
              <a:spcBef>
                <a:spcPct val="20000"/>
              </a:spcBef>
              <a:spcAft>
                <a:spcPct val="0"/>
              </a:spcAft>
              <a:buChar char="»"/>
              <a:defRPr sz="2000">
                <a:solidFill>
                  <a:srgbClr val="080808"/>
                </a:solidFill>
                <a:latin typeface="+mn-lt"/>
                <a:ea typeface="+mn-ea"/>
                <a:cs typeface="+mn-cs"/>
              </a:defRPr>
            </a:lvl6pPr>
            <a:lvl7pPr marL="2971800" indent="-228600" algn="l" rtl="0" eaLnBrk="1" fontAlgn="base" hangingPunct="1">
              <a:spcBef>
                <a:spcPct val="20000"/>
              </a:spcBef>
              <a:spcAft>
                <a:spcPct val="0"/>
              </a:spcAft>
              <a:buChar char="»"/>
              <a:defRPr sz="2000">
                <a:solidFill>
                  <a:srgbClr val="080808"/>
                </a:solidFill>
                <a:latin typeface="+mn-lt"/>
                <a:ea typeface="+mn-ea"/>
                <a:cs typeface="+mn-cs"/>
              </a:defRPr>
            </a:lvl7pPr>
            <a:lvl8pPr marL="3429000" indent="-228600" algn="l" rtl="0" eaLnBrk="1" fontAlgn="base" hangingPunct="1">
              <a:spcBef>
                <a:spcPct val="20000"/>
              </a:spcBef>
              <a:spcAft>
                <a:spcPct val="0"/>
              </a:spcAft>
              <a:buChar char="»"/>
              <a:defRPr sz="2000">
                <a:solidFill>
                  <a:srgbClr val="080808"/>
                </a:solidFill>
                <a:latin typeface="+mn-lt"/>
                <a:ea typeface="+mn-ea"/>
                <a:cs typeface="+mn-cs"/>
              </a:defRPr>
            </a:lvl8pPr>
            <a:lvl9pPr marL="3886200" indent="-228600" algn="l" rtl="0" eaLnBrk="1" fontAlgn="base" hangingPunct="1">
              <a:spcBef>
                <a:spcPct val="20000"/>
              </a:spcBef>
              <a:spcAft>
                <a:spcPct val="0"/>
              </a:spcAft>
              <a:buChar char="»"/>
              <a:defRPr sz="2000">
                <a:solidFill>
                  <a:srgbClr val="080808"/>
                </a:solidFill>
                <a:latin typeface="+mn-lt"/>
                <a:ea typeface="+mn-ea"/>
                <a:cs typeface="+mn-cs"/>
              </a:defRPr>
            </a:lvl9pPr>
          </a:lstStyle>
          <a:p>
            <a:r>
              <a:rPr lang="en-US" sz="2600" b="1" dirty="0" smtClean="0"/>
              <a:t>Part I: Design/Setup</a:t>
            </a:r>
          </a:p>
          <a:p>
            <a:pPr marL="0" indent="0">
              <a:buFontTx/>
              <a:buNone/>
            </a:pPr>
            <a:endParaRPr lang="en-US" sz="2600" dirty="0" smtClean="0"/>
          </a:p>
          <a:p>
            <a:pPr marL="0" indent="0">
              <a:buFontTx/>
              <a:buNone/>
            </a:pPr>
            <a:endParaRPr lang="en-US" sz="2600" dirty="0" smtClean="0"/>
          </a:p>
          <a:p>
            <a:pPr marL="0" indent="0">
              <a:buFontTx/>
              <a:buNone/>
            </a:pPr>
            <a:endParaRPr lang="en-US" sz="2600" dirty="0" smtClean="0"/>
          </a:p>
          <a:p>
            <a:r>
              <a:rPr lang="en-US" sz="2600" dirty="0" smtClean="0"/>
              <a:t>Part II: Execute</a:t>
            </a:r>
          </a:p>
          <a:p>
            <a:pPr marL="0" indent="0">
              <a:buFontTx/>
              <a:buNone/>
            </a:pPr>
            <a:endParaRPr lang="en-US" sz="2600" dirty="0" smtClean="0"/>
          </a:p>
          <a:p>
            <a:pPr marL="0" indent="0">
              <a:buFontTx/>
              <a:buNone/>
            </a:pPr>
            <a:endParaRPr lang="en-US" sz="2600" dirty="0"/>
          </a:p>
          <a:p>
            <a:pPr marL="0" indent="0">
              <a:buFontTx/>
              <a:buNone/>
            </a:pPr>
            <a:endParaRPr lang="en-US" sz="2600" dirty="0" smtClean="0"/>
          </a:p>
          <a:p>
            <a:pPr marL="0" indent="0">
              <a:buFontTx/>
              <a:buNone/>
            </a:pPr>
            <a:endParaRPr lang="en-US" sz="2600" dirty="0" smtClean="0"/>
          </a:p>
          <a:p>
            <a:r>
              <a:rPr lang="en-US" sz="2600" dirty="0" smtClean="0"/>
              <a:t>Part III: Finish</a:t>
            </a:r>
          </a:p>
        </p:txBody>
      </p:sp>
    </p:spTree>
    <p:extLst>
      <p:ext uri="{BB962C8B-B14F-4D97-AF65-F5344CB8AC3E}">
        <p14:creationId xmlns:p14="http://schemas.microsoft.com/office/powerpoint/2010/main" val="1767102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geni">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geni.potx</Template>
  <TotalTime>93208</TotalTime>
  <Words>2712</Words>
  <Application>Microsoft Office PowerPoint</Application>
  <PresentationFormat>On-screen Show (4:3)</PresentationFormat>
  <Paragraphs>657</Paragraphs>
  <Slides>38</Slides>
  <Notes>36</Notes>
  <HiddenSlides>2</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geni</vt:lpstr>
      <vt:lpstr>Custom Design</vt:lpstr>
      <vt:lpstr>Lab Zero: A First Experiment</vt:lpstr>
      <vt:lpstr>Hands On Exercise</vt:lpstr>
      <vt:lpstr>Understand Terminology</vt:lpstr>
      <vt:lpstr>Experiment Workflow</vt:lpstr>
      <vt:lpstr>Create accounts</vt:lpstr>
      <vt:lpstr>jFed is …</vt:lpstr>
      <vt:lpstr>Experimenter</vt:lpstr>
      <vt:lpstr>Projects</vt:lpstr>
      <vt:lpstr>Experiment Workflow</vt:lpstr>
      <vt:lpstr>Creating an account</vt:lpstr>
      <vt:lpstr>ssh with a public/private keypair</vt:lpstr>
      <vt:lpstr>Expiration and renewal</vt:lpstr>
      <vt:lpstr>Resource</vt:lpstr>
      <vt:lpstr>Slice</vt:lpstr>
      <vt:lpstr>Putting it all together</vt:lpstr>
      <vt:lpstr>Part I continued: Obtain Resources</vt:lpstr>
      <vt:lpstr>Experiment Workflow</vt:lpstr>
      <vt:lpstr>PowerPoint Presentation</vt:lpstr>
      <vt:lpstr>Part II:  Execute Experiment</vt:lpstr>
      <vt:lpstr>PowerPoint Presentation</vt:lpstr>
      <vt:lpstr>Worksheet</vt:lpstr>
      <vt:lpstr>PowerPoint Presentation</vt:lpstr>
      <vt:lpstr>PowerPoint Presentation</vt:lpstr>
      <vt:lpstr>PowerPoint Presentation</vt:lpstr>
      <vt:lpstr>PowerPoint Presentation</vt:lpstr>
      <vt:lpstr>PowerPoint Presentation</vt:lpstr>
      <vt:lpstr>Experiment Workflow</vt:lpstr>
      <vt:lpstr>Part III:  Finish Experiment</vt:lpstr>
      <vt:lpstr>Congratulations!</vt:lpstr>
      <vt:lpstr>PowerPoint Presentation</vt:lpstr>
      <vt:lpstr>Working With Collaborators</vt:lpstr>
      <vt:lpstr>Projects</vt:lpstr>
      <vt:lpstr>Project Membership example</vt:lpstr>
      <vt:lpstr>Populating a Project</vt:lpstr>
      <vt:lpstr>Project and Slice Roles</vt:lpstr>
      <vt:lpstr>Working with multiple members in a slice</vt:lpstr>
      <vt:lpstr>Slice Access</vt:lpstr>
      <vt:lpstr>Slice Access: Logging in to resources</vt:lpstr>
    </vt:vector>
  </TitlesOfParts>
  <Company>BBN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Available GENI Resources</dc:title>
  <dc:creator>Aaron Falk</dc:creator>
  <cp:lastModifiedBy>IBCN</cp:lastModifiedBy>
  <cp:revision>1096</cp:revision>
  <cp:lastPrinted>2014-06-05T20:05:43Z</cp:lastPrinted>
  <dcterms:created xsi:type="dcterms:W3CDTF">2011-03-04T20:37:51Z</dcterms:created>
  <dcterms:modified xsi:type="dcterms:W3CDTF">2014-07-07T08:26:48Z</dcterms:modified>
</cp:coreProperties>
</file>