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8"/>
  </p:notesMasterIdLst>
  <p:handoutMasterIdLst>
    <p:handoutMasterId r:id="rId19"/>
  </p:handoutMasterIdLst>
  <p:sldIdLst>
    <p:sldId id="541" r:id="rId3"/>
    <p:sldId id="412" r:id="rId4"/>
    <p:sldId id="400" r:id="rId5"/>
    <p:sldId id="470" r:id="rId6"/>
    <p:sldId id="543" r:id="rId7"/>
    <p:sldId id="542" r:id="rId8"/>
    <p:sldId id="417" r:id="rId9"/>
    <p:sldId id="445" r:id="rId10"/>
    <p:sldId id="379" r:id="rId11"/>
    <p:sldId id="431" r:id="rId12"/>
    <p:sldId id="458" r:id="rId13"/>
    <p:sldId id="453" r:id="rId14"/>
    <p:sldId id="509" r:id="rId15"/>
    <p:sldId id="510" r:id="rId16"/>
    <p:sldId id="511"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000"/>
    <a:srgbClr val="FFFFFF"/>
    <a:srgbClr val="FFCC66"/>
    <a:srgbClr val="FFFFCC"/>
    <a:srgbClr val="00FF00"/>
    <a:srgbClr val="004080"/>
    <a:srgbClr val="FF0000"/>
    <a:srgbClr val="408000"/>
    <a:srgbClr val="0080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8" autoAdjust="0"/>
    <p:restoredTop sz="72741" autoAdjust="0"/>
  </p:normalViewPr>
  <p:slideViewPr>
    <p:cSldViewPr snapToGrid="0" snapToObjects="1">
      <p:cViewPr varScale="1">
        <p:scale>
          <a:sx n="51" d="100"/>
          <a:sy n="51" d="100"/>
        </p:scale>
        <p:origin x="-10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5B5BF-57EC-A34C-9F07-AD3941C123A0}" type="datetimeFigureOut">
              <a:rPr lang="en-US" smtClean="0"/>
              <a:t>7/6/15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81C80-8AE6-7948-879D-1FD0AFFBF673}" type="slidenum">
              <a:rPr lang="en-US" smtClean="0"/>
              <a:t>‹#›</a:t>
            </a:fld>
            <a:endParaRPr lang="en-US"/>
          </a:p>
        </p:txBody>
      </p:sp>
    </p:spTree>
    <p:extLst>
      <p:ext uri="{BB962C8B-B14F-4D97-AF65-F5344CB8AC3E}">
        <p14:creationId xmlns:p14="http://schemas.microsoft.com/office/powerpoint/2010/main" val="396393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CE9A-99A8-D048-8D2E-6A24C84AF8DB}" type="datetimeFigureOut">
              <a:rPr lang="en-US" smtClean="0"/>
              <a:t>7/6/15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0022-842A-9E49-B39A-A69796940964}" type="slidenum">
              <a:rPr lang="en-US" smtClean="0"/>
              <a:t>‹#›</a:t>
            </a:fld>
            <a:endParaRPr lang="en-US"/>
          </a:p>
        </p:txBody>
      </p:sp>
    </p:spTree>
    <p:extLst>
      <p:ext uri="{BB962C8B-B14F-4D97-AF65-F5344CB8AC3E}">
        <p14:creationId xmlns:p14="http://schemas.microsoft.com/office/powerpoint/2010/main" val="694726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1</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aggregate manages a set of available resources.</a:t>
            </a:r>
          </a:p>
          <a:p>
            <a:endParaRPr lang="en-US" dirty="0" smtClean="0"/>
          </a:p>
          <a:p>
            <a:r>
              <a:rPr lang="en-US" dirty="0" smtClean="0"/>
              <a:t>The</a:t>
            </a:r>
            <a:r>
              <a:rPr lang="en-US" baseline="0" dirty="0" smtClean="0"/>
              <a:t> GENI racks contains aggregates advertising compute and network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10</a:t>
            </a:fld>
            <a:endParaRPr lang="en-US"/>
          </a:p>
        </p:txBody>
      </p:sp>
    </p:spTree>
    <p:extLst>
      <p:ext uri="{BB962C8B-B14F-4D97-AF65-F5344CB8AC3E}">
        <p14:creationId xmlns:p14="http://schemas.microsoft.com/office/powerpoint/2010/main" val="160237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 resources are provided</a:t>
            </a:r>
            <a:r>
              <a:rPr lang="en-US" baseline="0" dirty="0" smtClean="0"/>
              <a:t> by free on a first-come-first-serve basis.  GENI uses a variety of expiration times to ensure resources are returned to the pool of available resources in a timely manner.</a:t>
            </a:r>
          </a:p>
          <a:p>
            <a:endParaRPr lang="en-US" baseline="0" dirty="0" smtClean="0"/>
          </a:p>
          <a:p>
            <a:r>
              <a:rPr lang="en-US" baseline="0" dirty="0" smtClean="0"/>
              <a:t>To start with, projects have an optional expiration time.</a:t>
            </a:r>
          </a:p>
          <a:p>
            <a:r>
              <a:rPr lang="en-US" baseline="0" dirty="0" smtClean="0"/>
              <a:t>A slice created within that project has a slice expiration time that can not be any later than the project expiration time.</a:t>
            </a:r>
          </a:p>
          <a:p>
            <a:r>
              <a:rPr lang="en-US" baseline="0" dirty="0" smtClean="0"/>
              <a:t>Resources reserved within that slice have an expiration time that can not be later than the slice’s expiration time.  Moreover, different resources within the same slice may have distinct expiration times.</a:t>
            </a:r>
          </a:p>
          <a:p>
            <a:endParaRPr lang="en-US" baseline="0" dirty="0" smtClean="0"/>
          </a:p>
          <a:p>
            <a:r>
              <a:rPr lang="en-US" baseline="0" dirty="0" smtClean="0"/>
              <a:t>In general, to extend the lifetime of your resource reservation, you must renew </a:t>
            </a:r>
            <a:r>
              <a:rPr lang="en-US" b="1" baseline="0" dirty="0" smtClean="0"/>
              <a:t>both</a:t>
            </a:r>
            <a:r>
              <a:rPr lang="en-US" baseline="0" dirty="0" smtClean="0"/>
              <a:t> the </a:t>
            </a:r>
            <a:r>
              <a:rPr lang="en-US" i="1" baseline="0" dirty="0" smtClean="0"/>
              <a:t>slice</a:t>
            </a:r>
            <a:r>
              <a:rPr lang="en-US" baseline="0" dirty="0" smtClean="0"/>
              <a:t> and </a:t>
            </a:r>
            <a:r>
              <a:rPr lang="en-US" i="1" baseline="0" dirty="0" smtClean="0"/>
              <a:t>all resources </a:t>
            </a:r>
            <a:r>
              <a:rPr lang="en-US" baseline="0" dirty="0" smtClean="0"/>
              <a:t>within that slice.</a:t>
            </a:r>
          </a:p>
        </p:txBody>
      </p:sp>
      <p:sp>
        <p:nvSpPr>
          <p:cNvPr id="4" name="Slide Number Placeholder 3"/>
          <p:cNvSpPr>
            <a:spLocks noGrp="1"/>
          </p:cNvSpPr>
          <p:nvPr>
            <p:ph type="sldNum" sz="quarter" idx="10"/>
          </p:nvPr>
        </p:nvSpPr>
        <p:spPr/>
        <p:txBody>
          <a:bodyPr/>
          <a:lstStyle/>
          <a:p>
            <a:fld id="{CFF70022-842A-9E49-B39A-A69796940964}" type="slidenum">
              <a:rPr lang="en-US" smtClean="0"/>
              <a:t>11</a:t>
            </a:fld>
            <a:endParaRPr lang="en-US"/>
          </a:p>
        </p:txBody>
      </p:sp>
    </p:spTree>
    <p:extLst>
      <p:ext uri="{BB962C8B-B14F-4D97-AF65-F5344CB8AC3E}">
        <p14:creationId xmlns:p14="http://schemas.microsoft.com/office/powerpoint/2010/main" val="79681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r" eaLnBrk="1" hangingPunct="1"/>
            <a:fld id="{9CCC826D-D5DC-CE4D-9AC8-FBBF43E83299}" type="slidenum">
              <a:rPr lang="en-US" sz="1200">
                <a:ea typeface="ＭＳ Ｐゴシック" charset="0"/>
                <a:cs typeface="ＭＳ Ｐゴシック" charset="0"/>
              </a:rPr>
              <a:pPr algn="r" eaLnBrk="1" hangingPunct="1"/>
              <a:t>12</a:t>
            </a:fld>
            <a:endParaRPr lang="en-US" sz="1200">
              <a:ea typeface="ＭＳ Ｐゴシック" charset="0"/>
              <a:cs typeface="ＭＳ Ｐゴシック" charset="0"/>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40" tIns="45720" rIns="91440" bIns="45720"/>
          <a:lstStyle/>
          <a:p>
            <a:r>
              <a:rPr lang="en-US" dirty="0" smtClean="0">
                <a:ea typeface="ＭＳ Ｐゴシック" charset="0"/>
                <a:cs typeface="ＭＳ Ｐゴシック" charset="0"/>
              </a:rPr>
              <a:t>For today’s experiment we are reserving two</a:t>
            </a:r>
            <a:r>
              <a:rPr lang="en-US" baseline="0" dirty="0" smtClean="0">
                <a:ea typeface="ＭＳ Ｐゴシック" charset="0"/>
                <a:cs typeface="ＭＳ Ｐゴシック" charset="0"/>
              </a:rPr>
              <a:t> resources which are VMs.</a:t>
            </a:r>
          </a:p>
          <a:p>
            <a:r>
              <a:rPr lang="en-US" baseline="0" dirty="0" smtClean="0">
                <a:ea typeface="ＭＳ Ｐゴシック" charset="0"/>
                <a:cs typeface="ＭＳ Ｐゴシック" charset="0"/>
              </a:rPr>
              <a:t>We are reserving those VMs at a single aggregate.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goal is to</a:t>
            </a:r>
            <a:r>
              <a:rPr lang="en-US" baseline="0" dirty="0" smtClean="0"/>
              <a:t> understand and use some GENI terminology.</a:t>
            </a:r>
          </a:p>
        </p:txBody>
      </p:sp>
      <p:sp>
        <p:nvSpPr>
          <p:cNvPr id="4" name="Slide Number Placeholder 3"/>
          <p:cNvSpPr>
            <a:spLocks noGrp="1"/>
          </p:cNvSpPr>
          <p:nvPr>
            <p:ph type="sldNum" sz="quarter" idx="10"/>
          </p:nvPr>
        </p:nvSpPr>
        <p:spPr/>
        <p:txBody>
          <a:bodyPr/>
          <a:lstStyle/>
          <a:p>
            <a:fld id="{CFF70022-842A-9E49-B39A-A69796940964}" type="slidenum">
              <a:rPr lang="en-US" smtClean="0"/>
              <a:t>2</a:t>
            </a:fld>
            <a:endParaRPr lang="en-US"/>
          </a:p>
        </p:txBody>
      </p:sp>
    </p:spTree>
    <p:extLst>
      <p:ext uri="{BB962C8B-B14F-4D97-AF65-F5344CB8AC3E}">
        <p14:creationId xmlns:p14="http://schemas.microsoft.com/office/powerpoint/2010/main" val="339703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experimenter is a researcher </a:t>
            </a:r>
            <a:r>
              <a:rPr lang="en-US" baseline="0" dirty="0" smtClean="0"/>
              <a:t>who uses GENI resources.</a:t>
            </a:r>
          </a:p>
          <a:p>
            <a:endParaRPr lang="en-US" baseline="0" dirty="0" smtClean="0"/>
          </a:p>
          <a:p>
            <a:r>
              <a:rPr lang="en-US" baseline="0" dirty="0" smtClean="0"/>
              <a:t>Different experimenters will have different roles in GENI and therefore different permissions.</a:t>
            </a:r>
          </a:p>
          <a:p>
            <a:r>
              <a:rPr lang="en-US" baseline="0" dirty="0" smtClean="0"/>
              <a:t/>
            </a:r>
            <a:br>
              <a:rPr lang="en-US" baseline="0" dirty="0" smtClean="0"/>
            </a:br>
            <a:r>
              <a:rPr lang="en-US" baseline="0" dirty="0" smtClean="0"/>
              <a:t>For example, …..</a:t>
            </a:r>
          </a:p>
        </p:txBody>
      </p:sp>
      <p:sp>
        <p:nvSpPr>
          <p:cNvPr id="4" name="Slide Number Placeholder 3"/>
          <p:cNvSpPr>
            <a:spLocks noGrp="1"/>
          </p:cNvSpPr>
          <p:nvPr>
            <p:ph type="sldNum" sz="quarter" idx="10"/>
          </p:nvPr>
        </p:nvSpPr>
        <p:spPr/>
        <p:txBody>
          <a:bodyPr/>
          <a:lstStyle/>
          <a:p>
            <a:fld id="{CFF70022-842A-9E49-B39A-A69796940964}" type="slidenum">
              <a:rPr lang="en-US" smtClean="0"/>
              <a:t>3</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If you haven’t already logged in, please do so now.  If you are having trouble please raise your hand and someone will come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Anyone with an account at a supported identity provider can log in to the GENI portal but they will have no privileges. You must be a member of a project to do anything interesting.</a:t>
            </a:r>
          </a:p>
        </p:txBody>
      </p:sp>
      <p:sp>
        <p:nvSpPr>
          <p:cNvPr id="4" name="Slide Number Placeholder 3"/>
          <p:cNvSpPr>
            <a:spLocks noGrp="1"/>
          </p:cNvSpPr>
          <p:nvPr>
            <p:ph type="sldNum" sz="quarter" idx="10"/>
          </p:nvPr>
        </p:nvSpPr>
        <p:spPr/>
        <p:txBody>
          <a:bodyPr/>
          <a:lstStyle/>
          <a:p>
            <a:fld id="{CFF70022-842A-9E49-B39A-A69796940964}" type="slidenum">
              <a:rPr lang="en-US" smtClean="0"/>
              <a:t>4</a:t>
            </a:fld>
            <a:endParaRPr lang="en-US"/>
          </a:p>
        </p:txBody>
      </p:sp>
    </p:spTree>
    <p:extLst>
      <p:ext uri="{BB962C8B-B14F-4D97-AF65-F5344CB8AC3E}">
        <p14:creationId xmlns:p14="http://schemas.microsoft.com/office/powerpoint/2010/main" val="276536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AARON’S EMAIL w/ NUMBERS</a:t>
            </a:r>
          </a:p>
          <a:p>
            <a:endParaRPr lang="en-US" dirty="0" smtClean="0"/>
          </a:p>
          <a:p>
            <a:r>
              <a:rPr lang="en-US" dirty="0" smtClean="0"/>
              <a:t>The GENI Portal trusts identity providers who</a:t>
            </a:r>
            <a:r>
              <a:rPr lang="en-US" baseline="0" dirty="0" smtClean="0"/>
              <a:t> are members of the</a:t>
            </a:r>
            <a:r>
              <a:rPr lang="en-US" dirty="0" smtClean="0"/>
              <a:t> </a:t>
            </a:r>
            <a:r>
              <a:rPr lang="en-US" dirty="0" err="1" smtClean="0"/>
              <a:t>InCommon</a:t>
            </a:r>
            <a:r>
              <a:rPr lang="en-US" dirty="0" smtClean="0"/>
              <a:t> federation.  </a:t>
            </a:r>
          </a:p>
          <a:p>
            <a:endParaRPr lang="en-US" dirty="0" smtClean="0"/>
          </a:p>
          <a:p>
            <a:r>
              <a:rPr lang="en-US" dirty="0" smtClean="0"/>
              <a:t>Students</a:t>
            </a:r>
            <a:r>
              <a:rPr lang="en-US" baseline="0" dirty="0" smtClean="0"/>
              <a:t>, faculty and staff will have an account provided by their school (for example, the University of Utah) which they use to access campus resources.  </a:t>
            </a:r>
          </a:p>
          <a:p>
            <a:endParaRPr lang="en-US" baseline="0" dirty="0" smtClean="0"/>
          </a:p>
          <a:p>
            <a:r>
              <a:rPr lang="en-US" baseline="0" dirty="0" smtClean="0"/>
              <a:t>They can then use that account to login to GENI as long as their school is a member of </a:t>
            </a:r>
            <a:r>
              <a:rPr lang="en-US" baseline="0" dirty="0" err="1" smtClean="0"/>
              <a:t>InCommon</a:t>
            </a:r>
            <a:r>
              <a:rPr lang="en-US" baseline="0" dirty="0" smtClean="0"/>
              <a:t> (with some caveats).  **This is exactly like using your Facebook or Google account to access other websites.**</a:t>
            </a:r>
          </a:p>
          <a:p>
            <a:endParaRPr lang="en-US" baseline="0" dirty="0" smtClean="0"/>
          </a:p>
          <a:p>
            <a:r>
              <a:rPr lang="en-US" dirty="0" smtClean="0"/>
              <a:t>For those experimenters, there are no new passwords.</a:t>
            </a:r>
            <a:r>
              <a:rPr lang="en-US" baseline="0" dirty="0" smtClean="0"/>
              <a:t>  For all others, we are happy to make you an account on the GPO’s identity provider.</a:t>
            </a:r>
          </a:p>
          <a:p>
            <a:endParaRPr lang="en-US" baseline="0" dirty="0" smtClean="0"/>
          </a:p>
          <a:p>
            <a:r>
              <a:rPr lang="en-US" dirty="0" smtClean="0"/>
              <a:t>Anyone with an account at a supported identity provider (usually your school or employer) can log in, but they will have no privileges</a:t>
            </a:r>
          </a:p>
          <a:p>
            <a:r>
              <a:rPr lang="en-US" dirty="0" smtClean="0"/>
              <a:t>If you don’t have such an account, we will make you an account at the GPO Identity Provider</a:t>
            </a:r>
          </a:p>
          <a:p>
            <a:r>
              <a:rPr lang="en-US" dirty="0" smtClean="0"/>
              <a:t>You must be a member of a project to do anything interesting</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a:t>
            </a:fld>
            <a:endParaRPr lang="en-US"/>
          </a:p>
        </p:txBody>
      </p:sp>
    </p:spTree>
    <p:extLst>
      <p:ext uri="{BB962C8B-B14F-4D97-AF65-F5344CB8AC3E}">
        <p14:creationId xmlns:p14="http://schemas.microsoft.com/office/powerpoint/2010/main" val="48362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If you haven’t already logged in, please do so now.  If you are having trouble please raise your hand and someone will come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Anyone with an account at a supported identity provider can log in to the GENI portal but they will have no privileges. You must be a member of a project to do anything interesting.</a:t>
            </a:r>
          </a:p>
        </p:txBody>
      </p:sp>
      <p:sp>
        <p:nvSpPr>
          <p:cNvPr id="4" name="Slide Number Placeholder 3"/>
          <p:cNvSpPr>
            <a:spLocks noGrp="1"/>
          </p:cNvSpPr>
          <p:nvPr>
            <p:ph type="sldNum" sz="quarter" idx="10"/>
          </p:nvPr>
        </p:nvSpPr>
        <p:spPr/>
        <p:txBody>
          <a:bodyPr/>
          <a:lstStyle/>
          <a:p>
            <a:fld id="{CFF70022-842A-9E49-B39A-A69796940964}" type="slidenum">
              <a:rPr lang="en-US" smtClean="0"/>
              <a:t>6</a:t>
            </a:fld>
            <a:endParaRPr lang="en-US"/>
          </a:p>
        </p:txBody>
      </p:sp>
    </p:spTree>
    <p:extLst>
      <p:ext uri="{BB962C8B-B14F-4D97-AF65-F5344CB8AC3E}">
        <p14:creationId xmlns:p14="http://schemas.microsoft.com/office/powerpoint/2010/main" val="276536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Experimenters can perform experiments in the context of a project. </a:t>
            </a:r>
          </a:p>
          <a:p>
            <a:endParaRPr lang="en-US" dirty="0" smtClean="0"/>
          </a:p>
          <a:p>
            <a:r>
              <a:rPr lang="en-US" dirty="0" smtClean="0"/>
              <a:t>Projects contain both people and their experiments.  (Experiments are represented by slices, a term we will define</a:t>
            </a:r>
            <a:r>
              <a:rPr lang="en-US" baseline="0" dirty="0" smtClean="0"/>
              <a:t> in a few minutes.)</a:t>
            </a:r>
          </a:p>
          <a:p>
            <a:endParaRPr lang="en-US" baseline="0" dirty="0" smtClean="0"/>
          </a:p>
          <a:p>
            <a:r>
              <a:rPr lang="en-US" baseline="0" dirty="0" smtClean="0"/>
              <a:t>A project must have a single individual who is willing to take responsibility for what happens within the project.  This person is called the project lead.</a:t>
            </a:r>
          </a:p>
          <a:p>
            <a:endParaRPr lang="en-US" baseline="0" dirty="0" smtClean="0"/>
          </a:p>
          <a:p>
            <a:r>
              <a:rPr lang="en-US" baseline="0" dirty="0" smtClean="0"/>
              <a:t>For our purposes today, we will use a project created for this class and the professor will be the project lead.</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7</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slice is a container for the resources you are using in your experiment.</a:t>
            </a:r>
          </a:p>
          <a:p>
            <a:endParaRPr lang="en-US" dirty="0" smtClean="0"/>
          </a:p>
          <a:p>
            <a:r>
              <a:rPr lang="en-US" dirty="0" smtClean="0"/>
              <a:t>A</a:t>
            </a:r>
            <a:r>
              <a:rPr lang="en-US" baseline="0" dirty="0" smtClean="0"/>
              <a:t> slice usually contains resources from multiple aggregates.  A slice belongs to a single project and has an expiration.  And slice names are unique within a project (as of mid-November 2013).</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8</a:t>
            </a:fld>
            <a:endParaRPr lang="en-US"/>
          </a:p>
        </p:txBody>
      </p:sp>
    </p:spTree>
    <p:extLst>
      <p:ext uri="{BB962C8B-B14F-4D97-AF65-F5344CB8AC3E}">
        <p14:creationId xmlns:p14="http://schemas.microsoft.com/office/powerpoint/2010/main" val="315972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resource is something you</a:t>
            </a:r>
            <a:r>
              <a:rPr lang="en-US" baseline="0" dirty="0" smtClean="0"/>
              <a:t> can reserve -- like a computer or network.  Resources can be real or virtualized.</a:t>
            </a:r>
          </a:p>
          <a:p>
            <a:endParaRPr lang="en-US" baseline="0" dirty="0" smtClean="0"/>
          </a:p>
          <a:p>
            <a:r>
              <a:rPr lang="en-US" baseline="0" dirty="0" smtClean="0"/>
              <a:t>The description of the resources you want to reserve are called a resource specification (abbreviated </a:t>
            </a:r>
            <a:r>
              <a:rPr lang="en-US" baseline="0" dirty="0" err="1" smtClean="0"/>
              <a:t>RSpec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9</a:t>
            </a:fld>
            <a:endParaRPr lang="en-US"/>
          </a:p>
        </p:txBody>
      </p:sp>
    </p:spTree>
    <p:extLst>
      <p:ext uri="{BB962C8B-B14F-4D97-AF65-F5344CB8AC3E}">
        <p14:creationId xmlns:p14="http://schemas.microsoft.com/office/powerpoint/2010/main" val="20813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a:solidFill>
                  <a:schemeClr val="bg2"/>
                </a:solidFill>
                <a:latin typeface="+mn-lt"/>
                <a:ea typeface="+mn-ea"/>
                <a:cs typeface="+mn-cs"/>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133772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32991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78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021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442B6-DD8B-514B-A7A3-E9B4EF62FBCF}" type="datetimeFigureOut">
              <a:rPr lang="en-US" smtClean="0"/>
              <a:t>7/6/15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5046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442B6-DD8B-514B-A7A3-E9B4EF62FBCF}" type="datetimeFigureOut">
              <a:rPr lang="en-US" smtClean="0"/>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94824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442B6-DD8B-514B-A7A3-E9B4EF62FBCF}" type="datetimeFigureOut">
              <a:rPr lang="en-US" smtClean="0"/>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2033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4255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1989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6776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7649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4"/>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589713"/>
            <a:ext cx="320040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dirty="0">
                <a:solidFill>
                  <a:schemeClr val="bg2"/>
                </a:solidFill>
                <a:latin typeface="Arial"/>
                <a:ea typeface="+mn-ea"/>
                <a:cs typeface="Arial"/>
              </a:rPr>
              <a:t>Sponsored by the National Science Foundation</a:t>
            </a:r>
          </a:p>
        </p:txBody>
      </p:sp>
      <p:sp>
        <p:nvSpPr>
          <p:cNvPr id="4106" name="Rectangle 10"/>
          <p:cNvSpPr>
            <a:spLocks noChangeArrowheads="1"/>
          </p:cNvSpPr>
          <p:nvPr/>
        </p:nvSpPr>
        <p:spPr bwMode="auto">
          <a:xfrm>
            <a:off x="8458200" y="6537325"/>
            <a:ext cx="533400" cy="244475"/>
          </a:xfrm>
          <a:prstGeom prst="rect">
            <a:avLst/>
          </a:prstGeom>
          <a:noFill/>
          <a:ln w="9525">
            <a:noFill/>
            <a:miter lim="800000"/>
            <a:headEnd/>
            <a:tailEnd/>
          </a:ln>
          <a:effectLst/>
        </p:spPr>
        <p:txBody>
          <a:bodyPr>
            <a:prstTxWarp prst="textNoShape">
              <a:avLst/>
            </a:prstTxWarp>
            <a:spAutoFit/>
          </a:bodyPr>
          <a:lstStyle/>
          <a:p>
            <a:pPr algn="r"/>
            <a:fld id="{F0B9EE18-F6D1-E846-95FF-32427CAB0805}" type="slidenum">
              <a:rPr lang="en-US" sz="1000">
                <a:solidFill>
                  <a:schemeClr val="bg2"/>
                </a:solidFill>
                <a:ea typeface="Arial" pitchFamily="-65" charset="0"/>
                <a:cs typeface="Arial" pitchFamily="-65" charset="0"/>
              </a:rPr>
              <a:pPr algn="r"/>
              <a:t>‹#›</a:t>
            </a:fld>
            <a:endParaRPr lang="en-US" sz="1000">
              <a:solidFill>
                <a:schemeClr val="bg2"/>
              </a:solidFill>
              <a:ea typeface="Arial" pitchFamily="-65" charset="0"/>
              <a:cs typeface="Arial" pitchFamily="-65" charset="0"/>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Rectangle 18"/>
          <p:cNvSpPr>
            <a:spLocks noGrp="1" noChangeArrowheads="1"/>
          </p:cNvSpPr>
          <p:nvPr>
            <p:ph type="body" idx="1"/>
          </p:nvPr>
        </p:nvSpPr>
        <p:spPr bwMode="auto">
          <a:xfrm>
            <a:off x="457200" y="12192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3" name="Picture 22" descr="nsf2"/>
          <p:cNvPicPr>
            <a:picLocks noChangeAspect="1" noChangeArrowheads="1"/>
          </p:cNvPicPr>
          <p:nvPr/>
        </p:nvPicPr>
        <p:blipFill>
          <a:blip r:embed="rId15"/>
          <a:srcRect/>
          <a:stretch>
            <a:fillRect/>
          </a:stretch>
        </p:blipFill>
        <p:spPr bwMode="auto">
          <a:xfrm>
            <a:off x="268288" y="6573838"/>
            <a:ext cx="280987" cy="260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r" rtl="0" eaLnBrk="1" fontAlgn="base" hangingPunct="1">
        <a:spcBef>
          <a:spcPct val="0"/>
        </a:spcBef>
        <a:spcAft>
          <a:spcPct val="0"/>
        </a:spcAft>
        <a:defRPr sz="3200" b="1">
          <a:solidFill>
            <a:srgbClr val="333333"/>
          </a:solidFill>
          <a:latin typeface="Arial"/>
          <a:ea typeface="ＭＳ Ｐゴシック" pitchFamily="-65" charset="-128"/>
          <a:cs typeface="Arial"/>
        </a:defRPr>
      </a:lvl1pPr>
      <a:lvl2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2pPr>
      <a:lvl3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3pPr>
      <a:lvl4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4pPr>
      <a:lvl5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5pPr>
      <a:lvl6pPr marL="457200" algn="r" rtl="0" eaLnBrk="1" fontAlgn="base" hangingPunct="1">
        <a:spcBef>
          <a:spcPct val="0"/>
        </a:spcBef>
        <a:spcAft>
          <a:spcPct val="0"/>
        </a:spcAft>
        <a:defRPr sz="2500">
          <a:solidFill>
            <a:srgbClr val="333333"/>
          </a:solidFill>
          <a:latin typeface="Franklin Gothic Medium" pitchFamily="-65" charset="0"/>
        </a:defRPr>
      </a:lvl6pPr>
      <a:lvl7pPr marL="914400" algn="r" rtl="0" eaLnBrk="1" fontAlgn="base" hangingPunct="1">
        <a:spcBef>
          <a:spcPct val="0"/>
        </a:spcBef>
        <a:spcAft>
          <a:spcPct val="0"/>
        </a:spcAft>
        <a:defRPr sz="2500">
          <a:solidFill>
            <a:srgbClr val="333333"/>
          </a:solidFill>
          <a:latin typeface="Franklin Gothic Medium" pitchFamily="-65" charset="0"/>
        </a:defRPr>
      </a:lvl7pPr>
      <a:lvl8pPr marL="1371600" algn="r" rtl="0" eaLnBrk="1" fontAlgn="base" hangingPunct="1">
        <a:spcBef>
          <a:spcPct val="0"/>
        </a:spcBef>
        <a:spcAft>
          <a:spcPct val="0"/>
        </a:spcAft>
        <a:defRPr sz="2500">
          <a:solidFill>
            <a:srgbClr val="333333"/>
          </a:solidFill>
          <a:latin typeface="Franklin Gothic Medium" pitchFamily="-65" charset="0"/>
        </a:defRPr>
      </a:lvl8pPr>
      <a:lvl9pPr marL="1828800" algn="r" rtl="0" eaLnBrk="1" fontAlgn="base" hangingPunct="1">
        <a:spcBef>
          <a:spcPct val="0"/>
        </a:spcBef>
        <a:spcAft>
          <a:spcPct val="0"/>
        </a:spcAft>
        <a:defRPr sz="2500">
          <a:solidFill>
            <a:srgbClr val="333333"/>
          </a:solidFill>
          <a:latin typeface="Franklin Gothic Medium" pitchFamily="-65" charset="0"/>
        </a:defRPr>
      </a:lvl9pPr>
    </p:titleStyle>
    <p:body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00000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FF00"/>
                </a:solidFill>
              </a:defRPr>
            </a:lvl1pPr>
          </a:lstStyle>
          <a:p>
            <a:fld id="{0F3442B6-DD8B-514B-A7A3-E9B4EF62FBCF}" type="datetimeFigureOut">
              <a:rPr lang="en-US" smtClean="0"/>
              <a:pPr/>
              <a:t>7/6/15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FF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FF00"/>
                </a:solidFill>
              </a:defRPr>
            </a:lvl1pPr>
          </a:lstStyle>
          <a:p>
            <a:fld id="{BB9D3641-6F4D-C540-866D-172CAB7ACF63}" type="slidenum">
              <a:rPr lang="en-US" smtClean="0"/>
              <a:pPr/>
              <a:t>‹#›</a:t>
            </a:fld>
            <a:endParaRPr lang="en-US"/>
          </a:p>
        </p:txBody>
      </p:sp>
    </p:spTree>
    <p:extLst>
      <p:ext uri="{BB962C8B-B14F-4D97-AF65-F5344CB8AC3E}">
        <p14:creationId xmlns:p14="http://schemas.microsoft.com/office/powerpoint/2010/main" val="1219792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FF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7.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5" Type="http://schemas.openxmlformats.org/officeDocument/2006/relationships/image" Target="../media/image5.wmf"/><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517" y="1761284"/>
            <a:ext cx="7772400" cy="1470025"/>
          </a:xfrm>
        </p:spPr>
        <p:txBody>
          <a:bodyPr/>
          <a:lstStyle/>
          <a:p>
            <a:r>
              <a:rPr lang="en-US" dirty="0" smtClean="0"/>
              <a:t>GENI Terminology</a:t>
            </a:r>
            <a:endParaRPr lang="en-US" dirty="0"/>
          </a:p>
        </p:txBody>
      </p:sp>
      <p:sp>
        <p:nvSpPr>
          <p:cNvPr id="3" name="Subtitle 2"/>
          <p:cNvSpPr>
            <a:spLocks noGrp="1"/>
          </p:cNvSpPr>
          <p:nvPr>
            <p:ph type="subTitle" sz="quarter" idx="1"/>
          </p:nvPr>
        </p:nvSpPr>
        <p:spPr>
          <a:xfrm>
            <a:off x="-1008017" y="4495800"/>
            <a:ext cx="8017207" cy="1752600"/>
          </a:xfrm>
        </p:spPr>
        <p:txBody>
          <a:bodyPr/>
          <a:lstStyle/>
          <a:p>
            <a:r>
              <a:rPr lang="en-US" dirty="0" smtClean="0"/>
              <a:t>GENI </a:t>
            </a:r>
            <a:r>
              <a:rPr lang="en-US" dirty="0"/>
              <a:t>Project </a:t>
            </a:r>
            <a:r>
              <a:rPr lang="en-US" dirty="0" smtClean="0"/>
              <a:t>Office</a:t>
            </a:r>
          </a:p>
          <a:p>
            <a:endParaRPr lang="en-US" dirty="0"/>
          </a:p>
        </p:txBody>
      </p:sp>
      <p:pic>
        <p:nvPicPr>
          <p:cNvPr id="4" name="Picture 3"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263093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Aggregate</a:t>
            </a:r>
            <a:endParaRPr lang="en-US" sz="4000" dirty="0"/>
          </a:p>
        </p:txBody>
      </p:sp>
      <p:sp>
        <p:nvSpPr>
          <p:cNvPr id="3" name="Content Placeholder 2"/>
          <p:cNvSpPr>
            <a:spLocks noGrp="1"/>
          </p:cNvSpPr>
          <p:nvPr>
            <p:ph idx="1"/>
          </p:nvPr>
        </p:nvSpPr>
        <p:spPr>
          <a:xfrm>
            <a:off x="457201" y="1219200"/>
            <a:ext cx="4611062" cy="5181600"/>
          </a:xfrm>
        </p:spPr>
        <p:txBody>
          <a:bodyPr/>
          <a:lstStyle/>
          <a:p>
            <a:pPr marL="0" indent="0">
              <a:buNone/>
            </a:pPr>
            <a:endParaRPr lang="en-US" dirty="0" smtClean="0"/>
          </a:p>
          <a:p>
            <a:pPr marL="0" indent="0">
              <a:buNone/>
            </a:pPr>
            <a:r>
              <a:rPr lang="en-US" dirty="0" smtClean="0"/>
              <a:t>An </a:t>
            </a:r>
            <a:r>
              <a:rPr lang="en-US" b="1" dirty="0"/>
              <a:t>aggregate</a:t>
            </a:r>
            <a:r>
              <a:rPr lang="en-US" dirty="0"/>
              <a:t> </a:t>
            </a:r>
            <a:r>
              <a:rPr lang="en-US" dirty="0" smtClean="0"/>
              <a:t>manages a set of </a:t>
            </a:r>
            <a:r>
              <a:rPr lang="en-US" dirty="0" err="1" smtClean="0"/>
              <a:t>reservable</a:t>
            </a:r>
            <a:r>
              <a:rPr lang="en-US" dirty="0" smtClean="0"/>
              <a:t> </a:t>
            </a:r>
            <a:r>
              <a:rPr lang="en-US" b="1" dirty="0"/>
              <a:t>resources</a:t>
            </a:r>
          </a:p>
          <a:p>
            <a:pPr marL="0" indent="0">
              <a:buNone/>
            </a:pPr>
            <a:endParaRPr lang="en-US" dirty="0" smtClean="0"/>
          </a:p>
          <a:p>
            <a:pPr marL="0" indent="0">
              <a:buNone/>
            </a:pPr>
            <a:r>
              <a:rPr lang="en-US" dirty="0" smtClean="0"/>
              <a:t>Aggregates include:</a:t>
            </a:r>
          </a:p>
          <a:p>
            <a:pPr marL="400050" lvl="1" indent="0">
              <a:buNone/>
            </a:pPr>
            <a:r>
              <a:rPr lang="en-US" dirty="0" err="1" smtClean="0"/>
              <a:t>iMinds</a:t>
            </a:r>
            <a:r>
              <a:rPr lang="en-US" dirty="0" smtClean="0"/>
              <a:t> wall</a:t>
            </a:r>
          </a:p>
          <a:p>
            <a:pPr marL="400050" lvl="1" indent="0">
              <a:buNone/>
            </a:pPr>
            <a:r>
              <a:rPr lang="en-US" dirty="0" smtClean="0"/>
              <a:t>GENI racks	</a:t>
            </a:r>
          </a:p>
          <a:p>
            <a:pPr marL="400050" lvl="1" indent="0">
              <a:buNone/>
            </a:pPr>
            <a:r>
              <a:rPr lang="en-US" dirty="0" err="1" smtClean="0"/>
              <a:t>OpenFlow</a:t>
            </a:r>
            <a:r>
              <a:rPr lang="en-US" dirty="0"/>
              <a:t> </a:t>
            </a:r>
            <a:endParaRPr lang="en-US" dirty="0" smtClean="0"/>
          </a:p>
          <a:p>
            <a:pPr marL="400050" lvl="1" indent="0">
              <a:buNone/>
            </a:pPr>
            <a:r>
              <a:rPr lang="en-US" dirty="0" err="1" smtClean="0"/>
              <a:t>WiMAX</a:t>
            </a:r>
            <a:endParaRPr lang="en-US" dirty="0" smtClean="0"/>
          </a:p>
        </p:txBody>
      </p:sp>
      <p:grpSp>
        <p:nvGrpSpPr>
          <p:cNvPr id="4" name="Group 3"/>
          <p:cNvGrpSpPr/>
          <p:nvPr/>
        </p:nvGrpSpPr>
        <p:grpSpPr>
          <a:xfrm>
            <a:off x="4043172" y="3867114"/>
            <a:ext cx="4994015" cy="2567993"/>
            <a:chOff x="160337" y="1160463"/>
            <a:chExt cx="8823325" cy="4537078"/>
          </a:xfrm>
        </p:grpSpPr>
        <p:sp>
          <p:nvSpPr>
            <p:cNvPr id="5" name="Freeform 4"/>
            <p:cNvSpPr>
              <a:spLocks/>
            </p:cNvSpPr>
            <p:nvPr/>
          </p:nvSpPr>
          <p:spPr bwMode="auto">
            <a:xfrm>
              <a:off x="2043112" y="1160463"/>
              <a:ext cx="928688" cy="6508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6" name="Freeform 5"/>
            <p:cNvSpPr>
              <a:spLocks/>
            </p:cNvSpPr>
            <p:nvPr/>
          </p:nvSpPr>
          <p:spPr bwMode="auto">
            <a:xfrm>
              <a:off x="4429125" y="1533526"/>
              <a:ext cx="922337" cy="542925"/>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7" name="Freeform 6"/>
            <p:cNvSpPr>
              <a:spLocks/>
            </p:cNvSpPr>
            <p:nvPr/>
          </p:nvSpPr>
          <p:spPr bwMode="auto">
            <a:xfrm>
              <a:off x="4389437" y="2036763"/>
              <a:ext cx="974725" cy="630238"/>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8" name="Freeform 7"/>
            <p:cNvSpPr>
              <a:spLocks/>
            </p:cNvSpPr>
            <p:nvPr/>
          </p:nvSpPr>
          <p:spPr bwMode="auto">
            <a:xfrm>
              <a:off x="4357687" y="2540001"/>
              <a:ext cx="1152525" cy="541337"/>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9" name="Freeform 8"/>
            <p:cNvSpPr>
              <a:spLocks/>
            </p:cNvSpPr>
            <p:nvPr/>
          </p:nvSpPr>
          <p:spPr bwMode="auto">
            <a:xfrm>
              <a:off x="4587875" y="3060701"/>
              <a:ext cx="1033462" cy="522287"/>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0" name="Freeform 9"/>
            <p:cNvSpPr>
              <a:spLocks/>
            </p:cNvSpPr>
            <p:nvPr/>
          </p:nvSpPr>
          <p:spPr bwMode="auto">
            <a:xfrm>
              <a:off x="4440237" y="3552826"/>
              <a:ext cx="1200150" cy="592137"/>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1" name="Freeform 10"/>
            <p:cNvSpPr>
              <a:spLocks/>
            </p:cNvSpPr>
            <p:nvPr/>
          </p:nvSpPr>
          <p:spPr bwMode="auto">
            <a:xfrm>
              <a:off x="5343525" y="2470151"/>
              <a:ext cx="847725" cy="531812"/>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2" name="Freeform 11"/>
            <p:cNvSpPr>
              <a:spLocks/>
            </p:cNvSpPr>
            <p:nvPr/>
          </p:nvSpPr>
          <p:spPr bwMode="auto">
            <a:xfrm>
              <a:off x="5459412" y="2963863"/>
              <a:ext cx="928688" cy="766763"/>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3" name="Freeform 12"/>
            <p:cNvSpPr>
              <a:spLocks/>
            </p:cNvSpPr>
            <p:nvPr/>
          </p:nvSpPr>
          <p:spPr bwMode="auto">
            <a:xfrm>
              <a:off x="5808662" y="1889126"/>
              <a:ext cx="735013" cy="749300"/>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4" name="Freeform 13"/>
            <p:cNvSpPr>
              <a:spLocks/>
            </p:cNvSpPr>
            <p:nvPr/>
          </p:nvSpPr>
          <p:spPr bwMode="auto">
            <a:xfrm>
              <a:off x="6335712" y="3138488"/>
              <a:ext cx="1027113" cy="503238"/>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5" name="Freeform 14"/>
            <p:cNvSpPr>
              <a:spLocks/>
            </p:cNvSpPr>
            <p:nvPr/>
          </p:nvSpPr>
          <p:spPr bwMode="auto">
            <a:xfrm>
              <a:off x="6245225" y="3514726"/>
              <a:ext cx="1146175" cy="384175"/>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6" name="Freeform 15"/>
            <p:cNvSpPr>
              <a:spLocks/>
            </p:cNvSpPr>
            <p:nvPr/>
          </p:nvSpPr>
          <p:spPr bwMode="auto">
            <a:xfrm>
              <a:off x="6543675" y="3849688"/>
              <a:ext cx="536575" cy="815975"/>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17" name="Freeform 16"/>
            <p:cNvSpPr>
              <a:spLocks/>
            </p:cNvSpPr>
            <p:nvPr/>
          </p:nvSpPr>
          <p:spPr bwMode="auto">
            <a:xfrm>
              <a:off x="6886575" y="2598738"/>
              <a:ext cx="587375" cy="619125"/>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18" name="Freeform 17"/>
            <p:cNvSpPr>
              <a:spLocks/>
            </p:cNvSpPr>
            <p:nvPr/>
          </p:nvSpPr>
          <p:spPr bwMode="auto">
            <a:xfrm>
              <a:off x="7050087" y="3386138"/>
              <a:ext cx="1231900" cy="501650"/>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19" name="Freeform 18"/>
            <p:cNvSpPr>
              <a:spLocks/>
            </p:cNvSpPr>
            <p:nvPr/>
          </p:nvSpPr>
          <p:spPr bwMode="auto">
            <a:xfrm>
              <a:off x="6688137" y="4470401"/>
              <a:ext cx="1271588" cy="914400"/>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0" name="Freeform 19"/>
            <p:cNvSpPr>
              <a:spLocks/>
            </p:cNvSpPr>
            <p:nvPr/>
          </p:nvSpPr>
          <p:spPr bwMode="auto">
            <a:xfrm>
              <a:off x="7256462" y="2814638"/>
              <a:ext cx="631825" cy="590550"/>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1" name="Freeform 20"/>
            <p:cNvSpPr>
              <a:spLocks/>
            </p:cNvSpPr>
            <p:nvPr/>
          </p:nvSpPr>
          <p:spPr bwMode="auto">
            <a:xfrm>
              <a:off x="5621337" y="3641726"/>
              <a:ext cx="693738" cy="609600"/>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2" name="Freeform 21"/>
            <p:cNvSpPr>
              <a:spLocks/>
            </p:cNvSpPr>
            <p:nvPr/>
          </p:nvSpPr>
          <p:spPr bwMode="auto">
            <a:xfrm>
              <a:off x="1700212" y="2244726"/>
              <a:ext cx="1116013" cy="181133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23" name="Freeform 22"/>
            <p:cNvSpPr>
              <a:spLocks/>
            </p:cNvSpPr>
            <p:nvPr/>
          </p:nvSpPr>
          <p:spPr bwMode="auto">
            <a:xfrm>
              <a:off x="3446462" y="2105026"/>
              <a:ext cx="974725" cy="7699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4" name="Freeform 23"/>
            <p:cNvSpPr>
              <a:spLocks/>
            </p:cNvSpPr>
            <p:nvPr/>
          </p:nvSpPr>
          <p:spPr bwMode="auto">
            <a:xfrm>
              <a:off x="3603625" y="2806701"/>
              <a:ext cx="1025525" cy="757237"/>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5" name="Freeform 24"/>
            <p:cNvSpPr>
              <a:spLocks/>
            </p:cNvSpPr>
            <p:nvPr/>
          </p:nvSpPr>
          <p:spPr bwMode="auto">
            <a:xfrm>
              <a:off x="3470275" y="3463926"/>
              <a:ext cx="979487" cy="965200"/>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6" name="Freeform 25"/>
            <p:cNvSpPr>
              <a:spLocks/>
            </p:cNvSpPr>
            <p:nvPr/>
          </p:nvSpPr>
          <p:spPr bwMode="auto">
            <a:xfrm>
              <a:off x="3841750" y="3641726"/>
              <a:ext cx="1955800" cy="181292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27" name="Freeform 26"/>
            <p:cNvSpPr>
              <a:spLocks/>
            </p:cNvSpPr>
            <p:nvPr/>
          </p:nvSpPr>
          <p:spPr bwMode="auto">
            <a:xfrm>
              <a:off x="7516812" y="1919288"/>
              <a:ext cx="1052513" cy="7683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latin typeface="+mn-lt"/>
              </a:endParaRPr>
            </a:p>
          </p:txBody>
        </p:sp>
        <p:sp>
          <p:nvSpPr>
            <p:cNvPr id="28" name="Freeform 27"/>
            <p:cNvSpPr>
              <a:spLocks/>
            </p:cNvSpPr>
            <p:nvPr/>
          </p:nvSpPr>
          <p:spPr bwMode="auto">
            <a:xfrm>
              <a:off x="8218487" y="1868488"/>
              <a:ext cx="238125" cy="4143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29" name="Freeform 28"/>
            <p:cNvSpPr>
              <a:spLocks/>
            </p:cNvSpPr>
            <p:nvPr/>
          </p:nvSpPr>
          <p:spPr bwMode="auto">
            <a:xfrm>
              <a:off x="2919412" y="2540001"/>
              <a:ext cx="788988" cy="923925"/>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0" name="Freeform 29"/>
            <p:cNvSpPr>
              <a:spLocks/>
            </p:cNvSpPr>
            <p:nvPr/>
          </p:nvSpPr>
          <p:spPr bwMode="auto">
            <a:xfrm>
              <a:off x="1793875" y="1574801"/>
              <a:ext cx="1117600" cy="885825"/>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1" name="Freeform 30"/>
            <p:cNvSpPr>
              <a:spLocks/>
            </p:cNvSpPr>
            <p:nvPr/>
          </p:nvSpPr>
          <p:spPr bwMode="auto">
            <a:xfrm>
              <a:off x="2703512" y="1317626"/>
              <a:ext cx="838200" cy="1281112"/>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2" name="Freeform 31"/>
            <p:cNvSpPr>
              <a:spLocks/>
            </p:cNvSpPr>
            <p:nvPr/>
          </p:nvSpPr>
          <p:spPr bwMode="auto">
            <a:xfrm>
              <a:off x="3054350" y="1347788"/>
              <a:ext cx="1427162" cy="85725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3" name="Freeform 32"/>
            <p:cNvSpPr>
              <a:spLocks/>
            </p:cNvSpPr>
            <p:nvPr/>
          </p:nvSpPr>
          <p:spPr bwMode="auto">
            <a:xfrm>
              <a:off x="2197100" y="2371726"/>
              <a:ext cx="889000" cy="1311275"/>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4" name="Freeform 33"/>
            <p:cNvSpPr>
              <a:spLocks/>
            </p:cNvSpPr>
            <p:nvPr/>
          </p:nvSpPr>
          <p:spPr bwMode="auto">
            <a:xfrm>
              <a:off x="2660650" y="3367088"/>
              <a:ext cx="942975" cy="1044575"/>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35" name="Freeform 34"/>
            <p:cNvSpPr>
              <a:spLocks/>
            </p:cNvSpPr>
            <p:nvPr/>
          </p:nvSpPr>
          <p:spPr bwMode="auto">
            <a:xfrm>
              <a:off x="5281612" y="1504951"/>
              <a:ext cx="919163" cy="984250"/>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6" name="Freeform 35"/>
            <p:cNvSpPr>
              <a:spLocks/>
            </p:cNvSpPr>
            <p:nvPr/>
          </p:nvSpPr>
          <p:spPr bwMode="auto">
            <a:xfrm>
              <a:off x="5703887" y="4243388"/>
              <a:ext cx="796925" cy="6508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8000"/>
            </a:solidFill>
            <a:ln w="12700" cmpd="sng">
              <a:solidFill>
                <a:schemeClr val="tx1"/>
              </a:solidFill>
              <a:prstDash val="solid"/>
              <a:round/>
              <a:headEnd/>
              <a:tailEnd/>
            </a:ln>
          </p:spPr>
          <p:txBody>
            <a:bodyPr>
              <a:prstTxWarp prst="textNoShape">
                <a:avLst/>
              </a:prstTxWarp>
            </a:bodyPr>
            <a:lstStyle/>
            <a:p>
              <a:pPr defTabSz="457200" fontAlgn="auto">
                <a:spcBef>
                  <a:spcPts val="0"/>
                </a:spcBef>
                <a:spcAft>
                  <a:spcPts val="0"/>
                </a:spcAft>
              </a:pPr>
              <a:endParaRPr lang="en-US" dirty="0">
                <a:solidFill>
                  <a:srgbClr val="FF9900"/>
                </a:solidFill>
                <a:latin typeface="+mn-lt"/>
              </a:endParaRPr>
            </a:p>
          </p:txBody>
        </p:sp>
        <p:sp>
          <p:nvSpPr>
            <p:cNvPr id="37" name="Freeform 36"/>
            <p:cNvSpPr>
              <a:spLocks/>
            </p:cNvSpPr>
            <p:nvPr/>
          </p:nvSpPr>
          <p:spPr bwMode="auto">
            <a:xfrm>
              <a:off x="6024562" y="2617788"/>
              <a:ext cx="558800" cy="935038"/>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38" name="Freeform 37"/>
            <p:cNvSpPr>
              <a:spLocks/>
            </p:cNvSpPr>
            <p:nvPr/>
          </p:nvSpPr>
          <p:spPr bwMode="auto">
            <a:xfrm>
              <a:off x="6613525" y="2027238"/>
              <a:ext cx="539750" cy="698500"/>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39" name="Freeform 38"/>
            <p:cNvSpPr>
              <a:spLocks/>
            </p:cNvSpPr>
            <p:nvPr/>
          </p:nvSpPr>
          <p:spPr bwMode="auto">
            <a:xfrm>
              <a:off x="6097587" y="1779588"/>
              <a:ext cx="858838" cy="404813"/>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40" name="Freeform 39"/>
            <p:cNvSpPr>
              <a:spLocks/>
            </p:cNvSpPr>
            <p:nvPr/>
          </p:nvSpPr>
          <p:spPr bwMode="auto">
            <a:xfrm>
              <a:off x="6521450" y="2697163"/>
              <a:ext cx="415925" cy="708025"/>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1" name="Freeform 40"/>
            <p:cNvSpPr>
              <a:spLocks/>
            </p:cNvSpPr>
            <p:nvPr/>
          </p:nvSpPr>
          <p:spPr bwMode="auto">
            <a:xfrm>
              <a:off x="6089650" y="3878263"/>
              <a:ext cx="484187" cy="817563"/>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2" name="Freeform 41"/>
            <p:cNvSpPr>
              <a:spLocks/>
            </p:cNvSpPr>
            <p:nvPr/>
          </p:nvSpPr>
          <p:spPr bwMode="auto">
            <a:xfrm>
              <a:off x="7432675" y="2460626"/>
              <a:ext cx="815975" cy="50323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3" name="Freeform 42"/>
            <p:cNvSpPr>
              <a:spLocks/>
            </p:cNvSpPr>
            <p:nvPr/>
          </p:nvSpPr>
          <p:spPr bwMode="auto">
            <a:xfrm>
              <a:off x="7162800" y="2963863"/>
              <a:ext cx="1055687" cy="579438"/>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4" name="Freeform 43"/>
            <p:cNvSpPr>
              <a:spLocks/>
            </p:cNvSpPr>
            <p:nvPr/>
          </p:nvSpPr>
          <p:spPr bwMode="auto">
            <a:xfrm>
              <a:off x="7235825" y="3730626"/>
              <a:ext cx="712787" cy="520700"/>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5" name="Freeform 44"/>
            <p:cNvSpPr>
              <a:spLocks/>
            </p:cNvSpPr>
            <p:nvPr/>
          </p:nvSpPr>
          <p:spPr bwMode="auto">
            <a:xfrm>
              <a:off x="6915150" y="3798888"/>
              <a:ext cx="757237" cy="760413"/>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9900"/>
                </a:solidFill>
                <a:latin typeface="+mn-lt"/>
                <a:ea typeface="+mn-ea"/>
                <a:cs typeface="+mn-cs"/>
              </a:endParaRPr>
            </a:p>
          </p:txBody>
        </p:sp>
        <p:sp>
          <p:nvSpPr>
            <p:cNvPr id="46" name="Freeform 45"/>
            <p:cNvSpPr>
              <a:spLocks/>
            </p:cNvSpPr>
            <p:nvPr/>
          </p:nvSpPr>
          <p:spPr bwMode="auto">
            <a:xfrm>
              <a:off x="7627937" y="2854326"/>
              <a:ext cx="641350" cy="284162"/>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8000"/>
            </a:solid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47" name="Freeform 46"/>
            <p:cNvSpPr>
              <a:spLocks/>
            </p:cNvSpPr>
            <p:nvPr/>
          </p:nvSpPr>
          <p:spPr bwMode="auto">
            <a:xfrm>
              <a:off x="8115300" y="2824163"/>
              <a:ext cx="153987" cy="236538"/>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8" name="Freeform 47"/>
            <p:cNvSpPr>
              <a:spLocks/>
            </p:cNvSpPr>
            <p:nvPr/>
          </p:nvSpPr>
          <p:spPr bwMode="auto">
            <a:xfrm>
              <a:off x="8156575" y="2549526"/>
              <a:ext cx="196850" cy="4143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49" name="Freeform 48"/>
            <p:cNvSpPr>
              <a:spLocks/>
            </p:cNvSpPr>
            <p:nvPr/>
          </p:nvSpPr>
          <p:spPr bwMode="auto">
            <a:xfrm>
              <a:off x="8331200" y="2362201"/>
              <a:ext cx="238125" cy="21590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0" name="Freeform 49"/>
            <p:cNvSpPr>
              <a:spLocks/>
            </p:cNvSpPr>
            <p:nvPr/>
          </p:nvSpPr>
          <p:spPr bwMode="auto">
            <a:xfrm>
              <a:off x="8321675" y="2193926"/>
              <a:ext cx="468312" cy="2270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1" name="Freeform 50"/>
            <p:cNvSpPr>
              <a:spLocks/>
            </p:cNvSpPr>
            <p:nvPr/>
          </p:nvSpPr>
          <p:spPr bwMode="auto">
            <a:xfrm>
              <a:off x="8539162" y="2341563"/>
              <a:ext cx="123825" cy="128588"/>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2" name="Freeform 51"/>
            <p:cNvSpPr>
              <a:spLocks/>
            </p:cNvSpPr>
            <p:nvPr/>
          </p:nvSpPr>
          <p:spPr bwMode="auto">
            <a:xfrm>
              <a:off x="8404225" y="1800226"/>
              <a:ext cx="217487" cy="461962"/>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3" name="Freeform 52"/>
            <p:cNvSpPr>
              <a:spLocks/>
            </p:cNvSpPr>
            <p:nvPr/>
          </p:nvSpPr>
          <p:spPr bwMode="auto">
            <a:xfrm>
              <a:off x="8477250" y="1385888"/>
              <a:ext cx="506412" cy="77787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sp>
          <p:nvSpPr>
            <p:cNvPr id="54" name="Freeform 53"/>
            <p:cNvSpPr>
              <a:spLocks/>
            </p:cNvSpPr>
            <p:nvPr/>
          </p:nvSpPr>
          <p:spPr bwMode="auto">
            <a:xfrm rot="10505494">
              <a:off x="8521700" y="5038726"/>
              <a:ext cx="249237" cy="144462"/>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a:solidFill>
                <a:schemeClr val="tx1"/>
              </a:solidFill>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Calibri" charset="0"/>
              </a:endParaRPr>
            </a:p>
          </p:txBody>
        </p:sp>
        <p:grpSp>
          <p:nvGrpSpPr>
            <p:cNvPr id="55" name="Group 54"/>
            <p:cNvGrpSpPr>
              <a:grpSpLocks/>
            </p:cNvGrpSpPr>
            <p:nvPr/>
          </p:nvGrpSpPr>
          <p:grpSpPr bwMode="auto">
            <a:xfrm>
              <a:off x="160337" y="3928747"/>
              <a:ext cx="2555568" cy="1768794"/>
              <a:chOff x="728" y="2532"/>
              <a:chExt cx="1266" cy="876"/>
            </a:xfrm>
            <a:solidFill>
              <a:schemeClr val="bg1"/>
            </a:solidFill>
          </p:grpSpPr>
          <p:sp>
            <p:nvSpPr>
              <p:cNvPr id="141" name="Freeform 140"/>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2" name="Freeform 141"/>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3" name="Freeform 142"/>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4" name="Freeform 143"/>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5" name="Freeform 144"/>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6" name="Freeform 145"/>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7" name="Freeform 146"/>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8" name="Freeform 147"/>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9" name="Freeform 148"/>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0" name="Freeform 149"/>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1" name="Freeform 150"/>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2" name="Freeform 151"/>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3" name="Freeform 152"/>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4" name="Freeform 153"/>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55" name="Freeform 154"/>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grpSp>
        <p:grpSp>
          <p:nvGrpSpPr>
            <p:cNvPr id="56" name="Group 55"/>
            <p:cNvGrpSpPr>
              <a:grpSpLocks/>
            </p:cNvGrpSpPr>
            <p:nvPr/>
          </p:nvGrpSpPr>
          <p:grpSpPr bwMode="auto">
            <a:xfrm>
              <a:off x="2824933" y="4853552"/>
              <a:ext cx="1233379" cy="747095"/>
              <a:chOff x="1991" y="3321"/>
              <a:chExt cx="361" cy="231"/>
            </a:xfrm>
            <a:solidFill>
              <a:schemeClr val="bg1"/>
            </a:solidFill>
          </p:grpSpPr>
          <p:sp>
            <p:nvSpPr>
              <p:cNvPr id="133" name="Freeform 132"/>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4" name="Freeform 133"/>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5" name="Freeform 134"/>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6" name="Freeform 135"/>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7" name="Freeform 136"/>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8" name="Freeform 137"/>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39" name="Freeform 138"/>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sp>
            <p:nvSpPr>
              <p:cNvPr id="140" name="Freeform 139"/>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grpFill/>
              <a:ln w="12700" cmpd="sng">
                <a:solidFill>
                  <a:schemeClr val="tx1"/>
                </a:solidFill>
                <a:prstDash val="solid"/>
                <a:round/>
                <a:headEnd/>
                <a:tailEnd/>
              </a:ln>
            </p:spPr>
            <p:txBody>
              <a:bodyP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latin typeface="+mn-lt"/>
                  <a:ea typeface="+mn-ea"/>
                  <a:cs typeface="+mn-cs"/>
                </a:endParaRPr>
              </a:p>
            </p:txBody>
          </p:sp>
        </p:grpSp>
        <p:sp>
          <p:nvSpPr>
            <p:cNvPr id="57" name="Oval 56"/>
            <p:cNvSpPr/>
            <p:nvPr/>
          </p:nvSpPr>
          <p:spPr>
            <a:xfrm>
              <a:off x="7559084" y="27166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8" name="Oval 57"/>
            <p:cNvSpPr/>
            <p:nvPr/>
          </p:nvSpPr>
          <p:spPr>
            <a:xfrm>
              <a:off x="7162800" y="272573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9" name="Oval 58"/>
            <p:cNvSpPr/>
            <p:nvPr/>
          </p:nvSpPr>
          <p:spPr>
            <a:xfrm>
              <a:off x="7534682" y="385989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0" name="Oval 59"/>
            <p:cNvSpPr/>
            <p:nvPr/>
          </p:nvSpPr>
          <p:spPr>
            <a:xfrm>
              <a:off x="2133826" y="331729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1" name="Oval 60"/>
            <p:cNvSpPr/>
            <p:nvPr/>
          </p:nvSpPr>
          <p:spPr>
            <a:xfrm>
              <a:off x="7810907" y="35929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2" name="Oval 61"/>
            <p:cNvSpPr/>
            <p:nvPr/>
          </p:nvSpPr>
          <p:spPr>
            <a:xfrm>
              <a:off x="1793875" y="2895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3" name="Oval 62"/>
            <p:cNvSpPr/>
            <p:nvPr/>
          </p:nvSpPr>
          <p:spPr>
            <a:xfrm>
              <a:off x="1766113" y="303271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4" name="Oval 63"/>
            <p:cNvSpPr/>
            <p:nvPr/>
          </p:nvSpPr>
          <p:spPr>
            <a:xfrm>
              <a:off x="6266859" y="271663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5" name="Oval 64"/>
            <p:cNvSpPr/>
            <p:nvPr/>
          </p:nvSpPr>
          <p:spPr>
            <a:xfrm>
              <a:off x="7118757" y="40560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6" name="Oval 65"/>
            <p:cNvSpPr/>
            <p:nvPr/>
          </p:nvSpPr>
          <p:spPr>
            <a:xfrm>
              <a:off x="7696789" y="352408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p>
          </p:txBody>
        </p:sp>
        <p:sp>
          <p:nvSpPr>
            <p:cNvPr id="67" name="Oval 66"/>
            <p:cNvSpPr/>
            <p:nvPr/>
          </p:nvSpPr>
          <p:spPr>
            <a:xfrm>
              <a:off x="7011397" y="28543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8" name="Oval 67"/>
            <p:cNvSpPr/>
            <p:nvPr/>
          </p:nvSpPr>
          <p:spPr>
            <a:xfrm>
              <a:off x="6383745" y="26384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9" name="Oval 68"/>
            <p:cNvSpPr/>
            <p:nvPr/>
          </p:nvSpPr>
          <p:spPr>
            <a:xfrm>
              <a:off x="6688137" y="29638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0" name="Oval 69"/>
            <p:cNvSpPr/>
            <p:nvPr/>
          </p:nvSpPr>
          <p:spPr>
            <a:xfrm>
              <a:off x="7750582" y="51381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1" name="Oval 70"/>
            <p:cNvSpPr/>
            <p:nvPr/>
          </p:nvSpPr>
          <p:spPr>
            <a:xfrm>
              <a:off x="7977595" y="22447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2" name="Oval 71"/>
            <p:cNvSpPr/>
            <p:nvPr/>
          </p:nvSpPr>
          <p:spPr>
            <a:xfrm>
              <a:off x="8284572" y="248920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3" name="Oval 72"/>
            <p:cNvSpPr/>
            <p:nvPr/>
          </p:nvSpPr>
          <p:spPr>
            <a:xfrm>
              <a:off x="1834966" y="32178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4" name="Oval 73"/>
            <p:cNvSpPr/>
            <p:nvPr/>
          </p:nvSpPr>
          <p:spPr>
            <a:xfrm>
              <a:off x="2064973" y="361415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5" name="Oval 74"/>
            <p:cNvSpPr/>
            <p:nvPr/>
          </p:nvSpPr>
          <p:spPr>
            <a:xfrm>
              <a:off x="7045471" y="24606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6" name="Oval 75"/>
            <p:cNvSpPr/>
            <p:nvPr/>
          </p:nvSpPr>
          <p:spPr>
            <a:xfrm>
              <a:off x="6177370" y="23229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7" name="Oval 76"/>
            <p:cNvSpPr/>
            <p:nvPr/>
          </p:nvSpPr>
          <p:spPr>
            <a:xfrm>
              <a:off x="3292979" y="2895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8" name="Oval 77"/>
            <p:cNvSpPr/>
            <p:nvPr/>
          </p:nvSpPr>
          <p:spPr>
            <a:xfrm>
              <a:off x="7879759" y="34552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9" name="Oval 78"/>
            <p:cNvSpPr/>
            <p:nvPr/>
          </p:nvSpPr>
          <p:spPr>
            <a:xfrm>
              <a:off x="8401457" y="22340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0" name="Oval 79"/>
            <p:cNvSpPr/>
            <p:nvPr/>
          </p:nvSpPr>
          <p:spPr>
            <a:xfrm>
              <a:off x="5510212" y="473451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1" name="Oval 80"/>
            <p:cNvSpPr/>
            <p:nvPr/>
          </p:nvSpPr>
          <p:spPr>
            <a:xfrm>
              <a:off x="8193495" y="267694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2" name="Oval 81"/>
            <p:cNvSpPr/>
            <p:nvPr/>
          </p:nvSpPr>
          <p:spPr>
            <a:xfrm>
              <a:off x="8269287" y="279458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3" name="Oval 82"/>
            <p:cNvSpPr/>
            <p:nvPr/>
          </p:nvSpPr>
          <p:spPr>
            <a:xfrm>
              <a:off x="8401457" y="25789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4" name="Oval 83"/>
            <p:cNvSpPr/>
            <p:nvPr/>
          </p:nvSpPr>
          <p:spPr>
            <a:xfrm>
              <a:off x="7084422" y="29331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5" name="Oval 84"/>
            <p:cNvSpPr/>
            <p:nvPr/>
          </p:nvSpPr>
          <p:spPr>
            <a:xfrm>
              <a:off x="7153275" y="41824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6" name="Oval 85"/>
            <p:cNvSpPr/>
            <p:nvPr/>
          </p:nvSpPr>
          <p:spPr>
            <a:xfrm>
              <a:off x="8569325" y="21758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7" name="Oval 86"/>
            <p:cNvSpPr/>
            <p:nvPr/>
          </p:nvSpPr>
          <p:spPr>
            <a:xfrm>
              <a:off x="5321707" y="452796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8" name="Oval 87"/>
            <p:cNvSpPr/>
            <p:nvPr/>
          </p:nvSpPr>
          <p:spPr>
            <a:xfrm>
              <a:off x="5274672" y="3217862"/>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9" name="Oval 88"/>
            <p:cNvSpPr/>
            <p:nvPr/>
          </p:nvSpPr>
          <p:spPr>
            <a:xfrm>
              <a:off x="6245225" y="3080167"/>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0" name="Oval 89"/>
            <p:cNvSpPr/>
            <p:nvPr/>
          </p:nvSpPr>
          <p:spPr>
            <a:xfrm>
              <a:off x="3292979" y="500043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1" name="Oval 90"/>
            <p:cNvSpPr/>
            <p:nvPr/>
          </p:nvSpPr>
          <p:spPr>
            <a:xfrm>
              <a:off x="7516812" y="466566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2" name="Oval 91"/>
            <p:cNvSpPr/>
            <p:nvPr/>
          </p:nvSpPr>
          <p:spPr>
            <a:xfrm>
              <a:off x="1793875" y="278547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3" name="Oval 92"/>
            <p:cNvSpPr/>
            <p:nvPr/>
          </p:nvSpPr>
          <p:spPr>
            <a:xfrm>
              <a:off x="1902594" y="28543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4" name="Oval 93"/>
            <p:cNvSpPr/>
            <p:nvPr/>
          </p:nvSpPr>
          <p:spPr>
            <a:xfrm>
              <a:off x="1543637" y="45581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5" name="Oval 94"/>
            <p:cNvSpPr/>
            <p:nvPr/>
          </p:nvSpPr>
          <p:spPr>
            <a:xfrm>
              <a:off x="4251732" y="3149015"/>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6" name="Oval 95"/>
            <p:cNvSpPr/>
            <p:nvPr/>
          </p:nvSpPr>
          <p:spPr>
            <a:xfrm>
              <a:off x="2271531" y="1395831"/>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7" name="Oval 96"/>
            <p:cNvSpPr/>
            <p:nvPr/>
          </p:nvSpPr>
          <p:spPr>
            <a:xfrm>
              <a:off x="2202678" y="3641726"/>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8" name="Oval 97"/>
            <p:cNvSpPr/>
            <p:nvPr/>
          </p:nvSpPr>
          <p:spPr>
            <a:xfrm>
              <a:off x="5886857" y="331729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9" name="Oval 98"/>
            <p:cNvSpPr/>
            <p:nvPr/>
          </p:nvSpPr>
          <p:spPr>
            <a:xfrm>
              <a:off x="5621337" y="322939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0" name="Oval 99"/>
            <p:cNvSpPr/>
            <p:nvPr/>
          </p:nvSpPr>
          <p:spPr>
            <a:xfrm>
              <a:off x="6907766" y="247283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1" name="Oval 100"/>
            <p:cNvSpPr/>
            <p:nvPr/>
          </p:nvSpPr>
          <p:spPr>
            <a:xfrm>
              <a:off x="8087722" y="2991853"/>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2" name="Oval 101"/>
            <p:cNvSpPr/>
            <p:nvPr/>
          </p:nvSpPr>
          <p:spPr>
            <a:xfrm>
              <a:off x="6846297" y="3336340"/>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3" name="Oval 102"/>
            <p:cNvSpPr/>
            <p:nvPr/>
          </p:nvSpPr>
          <p:spPr>
            <a:xfrm>
              <a:off x="7977595" y="303271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4" name="Oval 103"/>
            <p:cNvSpPr/>
            <p:nvPr/>
          </p:nvSpPr>
          <p:spPr>
            <a:xfrm>
              <a:off x="1971446" y="351414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5" name="Oval 104"/>
            <p:cNvSpPr/>
            <p:nvPr/>
          </p:nvSpPr>
          <p:spPr>
            <a:xfrm>
              <a:off x="7604349" y="319864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6" name="Oval 105"/>
            <p:cNvSpPr/>
            <p:nvPr/>
          </p:nvSpPr>
          <p:spPr>
            <a:xfrm>
              <a:off x="5951945" y="4559301"/>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7" name="Oval 106"/>
            <p:cNvSpPr/>
            <p:nvPr/>
          </p:nvSpPr>
          <p:spPr>
            <a:xfrm>
              <a:off x="8525282" y="5000436"/>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8" name="Oval 107"/>
            <p:cNvSpPr/>
            <p:nvPr/>
          </p:nvSpPr>
          <p:spPr>
            <a:xfrm>
              <a:off x="8087722" y="312954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9" name="Oval 108"/>
            <p:cNvSpPr/>
            <p:nvPr/>
          </p:nvSpPr>
          <p:spPr>
            <a:xfrm>
              <a:off x="6748870" y="360287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0" name="Oval 109"/>
            <p:cNvSpPr/>
            <p:nvPr/>
          </p:nvSpPr>
          <p:spPr>
            <a:xfrm>
              <a:off x="8638177" y="510162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1" name="Oval 110"/>
            <p:cNvSpPr/>
            <p:nvPr/>
          </p:nvSpPr>
          <p:spPr>
            <a:xfrm>
              <a:off x="5015884" y="321588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2" name="Oval 111"/>
            <p:cNvSpPr/>
            <p:nvPr/>
          </p:nvSpPr>
          <p:spPr>
            <a:xfrm>
              <a:off x="5174513" y="28261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3" name="Oval 112"/>
            <p:cNvSpPr/>
            <p:nvPr/>
          </p:nvSpPr>
          <p:spPr>
            <a:xfrm>
              <a:off x="7742054" y="336708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4" name="Oval 113"/>
            <p:cNvSpPr/>
            <p:nvPr/>
          </p:nvSpPr>
          <p:spPr>
            <a:xfrm>
              <a:off x="2307845" y="37405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5" name="Oval 114"/>
            <p:cNvSpPr/>
            <p:nvPr/>
          </p:nvSpPr>
          <p:spPr>
            <a:xfrm>
              <a:off x="5351462" y="4793449"/>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6" name="Oval 115"/>
            <p:cNvSpPr/>
            <p:nvPr/>
          </p:nvSpPr>
          <p:spPr>
            <a:xfrm>
              <a:off x="8422277" y="2362201"/>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7" name="Oval 116"/>
            <p:cNvSpPr/>
            <p:nvPr/>
          </p:nvSpPr>
          <p:spPr>
            <a:xfrm>
              <a:off x="6619284" y="419375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8" name="Oval 117"/>
            <p:cNvSpPr/>
            <p:nvPr/>
          </p:nvSpPr>
          <p:spPr>
            <a:xfrm>
              <a:off x="5174513" y="374056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9" name="Oval 118"/>
            <p:cNvSpPr/>
            <p:nvPr/>
          </p:nvSpPr>
          <p:spPr>
            <a:xfrm>
              <a:off x="3054350" y="3928744"/>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0" name="Oval 119"/>
            <p:cNvSpPr/>
            <p:nvPr/>
          </p:nvSpPr>
          <p:spPr>
            <a:xfrm>
              <a:off x="3155274" y="410569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1" name="Oval 120"/>
            <p:cNvSpPr/>
            <p:nvPr/>
          </p:nvSpPr>
          <p:spPr>
            <a:xfrm>
              <a:off x="7534682" y="2391778"/>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2" name="Oval 121"/>
            <p:cNvSpPr/>
            <p:nvPr/>
          </p:nvSpPr>
          <p:spPr>
            <a:xfrm>
              <a:off x="8183970" y="2163763"/>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3" name="Oval 122"/>
            <p:cNvSpPr/>
            <p:nvPr/>
          </p:nvSpPr>
          <p:spPr>
            <a:xfrm>
              <a:off x="6565370" y="2843102"/>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4" name="Oval 123"/>
            <p:cNvSpPr/>
            <p:nvPr/>
          </p:nvSpPr>
          <p:spPr>
            <a:xfrm>
              <a:off x="5174513" y="4174540"/>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5" name="Oval 124"/>
            <p:cNvSpPr/>
            <p:nvPr/>
          </p:nvSpPr>
          <p:spPr>
            <a:xfrm>
              <a:off x="7765641" y="2244725"/>
              <a:ext cx="137705" cy="137695"/>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6" name="Oval 125"/>
            <p:cNvSpPr/>
            <p:nvPr/>
          </p:nvSpPr>
          <p:spPr>
            <a:xfrm>
              <a:off x="8193495" y="2262188"/>
              <a:ext cx="137705" cy="137695"/>
            </a:xfrm>
            <a:prstGeom prst="ellipse">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156" name="Picture 155" descr="IGUta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466" y="1271503"/>
            <a:ext cx="1436894" cy="2158714"/>
          </a:xfrm>
          <a:prstGeom prst="rect">
            <a:avLst/>
          </a:prstGeom>
        </p:spPr>
      </p:pic>
      <p:pic>
        <p:nvPicPr>
          <p:cNvPr id="157" name="Picture 156" descr="ExoBB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822" y="1279062"/>
            <a:ext cx="1603874" cy="2138498"/>
          </a:xfrm>
          <a:prstGeom prst="rect">
            <a:avLst/>
          </a:prstGeom>
        </p:spPr>
      </p:pic>
      <p:cxnSp>
        <p:nvCxnSpPr>
          <p:cNvPr id="159" name="Straight Connector 158"/>
          <p:cNvCxnSpPr>
            <a:endCxn id="77" idx="0"/>
          </p:cNvCxnSpPr>
          <p:nvPr/>
        </p:nvCxnSpPr>
        <p:spPr>
          <a:xfrm>
            <a:off x="5759129" y="3301714"/>
            <a:ext cx="96094" cy="15471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8443879" y="3301714"/>
            <a:ext cx="188971" cy="19421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5388673" y="1012398"/>
            <a:ext cx="1521721" cy="307777"/>
          </a:xfrm>
          <a:prstGeom prst="rect">
            <a:avLst/>
          </a:prstGeom>
          <a:noFill/>
        </p:spPr>
        <p:txBody>
          <a:bodyPr wrap="none" rtlCol="0">
            <a:spAutoFit/>
          </a:bodyPr>
          <a:lstStyle/>
          <a:p>
            <a:r>
              <a:rPr lang="en-US" sz="1400" b="1" dirty="0" err="1" smtClean="0"/>
              <a:t>InstaGENI</a:t>
            </a:r>
            <a:r>
              <a:rPr lang="en-US" sz="1400" b="1" dirty="0" smtClean="0"/>
              <a:t> Rack</a:t>
            </a:r>
            <a:endParaRPr lang="en-US" sz="1400" b="1" dirty="0"/>
          </a:p>
        </p:txBody>
      </p:sp>
      <p:sp>
        <p:nvSpPr>
          <p:cNvPr id="165" name="TextBox 164"/>
          <p:cNvSpPr txBox="1"/>
          <p:nvPr/>
        </p:nvSpPr>
        <p:spPr>
          <a:xfrm>
            <a:off x="7462069" y="1012398"/>
            <a:ext cx="1575118" cy="307777"/>
          </a:xfrm>
          <a:prstGeom prst="rect">
            <a:avLst/>
          </a:prstGeom>
          <a:noFill/>
        </p:spPr>
        <p:txBody>
          <a:bodyPr wrap="square" rtlCol="0">
            <a:spAutoFit/>
          </a:bodyPr>
          <a:lstStyle/>
          <a:p>
            <a:pPr algn="ctr"/>
            <a:r>
              <a:rPr lang="en-US" sz="1400" b="1" dirty="0" err="1" smtClean="0"/>
              <a:t>ExoGENI</a:t>
            </a:r>
            <a:r>
              <a:rPr lang="en-US" sz="1400" b="1" dirty="0" smtClean="0"/>
              <a:t> Rack</a:t>
            </a:r>
            <a:endParaRPr lang="en-US" sz="1400" b="1" dirty="0"/>
          </a:p>
        </p:txBody>
      </p:sp>
      <p:pic>
        <p:nvPicPr>
          <p:cNvPr id="158" name="Picture 157"/>
          <p:cNvPicPr>
            <a:picLocks noChangeAspect="1"/>
          </p:cNvPicPr>
          <p:nvPr/>
        </p:nvPicPr>
        <p:blipFill>
          <a:blip r:embed="rId5"/>
          <a:stretch>
            <a:fillRect/>
          </a:stretch>
        </p:blipFill>
        <p:spPr>
          <a:xfrm>
            <a:off x="5264902" y="2733686"/>
            <a:ext cx="1017061" cy="942415"/>
          </a:xfrm>
          <a:prstGeom prst="rect">
            <a:avLst/>
          </a:prstGeom>
        </p:spPr>
      </p:pic>
      <p:grpSp>
        <p:nvGrpSpPr>
          <p:cNvPr id="160" name="Group 159"/>
          <p:cNvGrpSpPr/>
          <p:nvPr/>
        </p:nvGrpSpPr>
        <p:grpSpPr>
          <a:xfrm>
            <a:off x="8262611" y="2723419"/>
            <a:ext cx="913661" cy="936212"/>
            <a:chOff x="8693573" y="768047"/>
            <a:chExt cx="471594" cy="474738"/>
          </a:xfrm>
        </p:grpSpPr>
        <p:sp>
          <p:nvSpPr>
            <p:cNvPr id="161" name="Rectangle 160"/>
            <p:cNvSpPr/>
            <p:nvPr/>
          </p:nvSpPr>
          <p:spPr>
            <a:xfrm>
              <a:off x="8693573" y="768047"/>
              <a:ext cx="471594" cy="4747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ndParaRPr>
            </a:p>
          </p:txBody>
        </p:sp>
        <p:pic>
          <p:nvPicPr>
            <p:cNvPr id="163" name="Picture 162"/>
            <p:cNvPicPr>
              <a:picLocks noChangeAspect="1"/>
            </p:cNvPicPr>
            <p:nvPr/>
          </p:nvPicPr>
          <p:blipFill>
            <a:blip r:embed="rId6"/>
            <a:stretch>
              <a:fillRect/>
            </a:stretch>
          </p:blipFill>
          <p:spPr>
            <a:xfrm>
              <a:off x="8693573" y="768047"/>
              <a:ext cx="471594" cy="474738"/>
            </a:xfrm>
            <a:prstGeom prst="rect">
              <a:avLst/>
            </a:prstGeom>
            <a:ln w="57150" cmpd="sng">
              <a:noFill/>
            </a:ln>
          </p:spPr>
        </p:pic>
      </p:grpSp>
    </p:spTree>
    <p:extLst>
      <p:ext uri="{BB962C8B-B14F-4D97-AF65-F5344CB8AC3E}">
        <p14:creationId xmlns:p14="http://schemas.microsoft.com/office/powerpoint/2010/main" val="550436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and renewal</a:t>
            </a:r>
            <a:endParaRPr lang="en-US" dirty="0"/>
          </a:p>
        </p:txBody>
      </p:sp>
      <p:sp>
        <p:nvSpPr>
          <p:cNvPr id="3" name="Content Placeholder 2"/>
          <p:cNvSpPr>
            <a:spLocks noGrp="1"/>
          </p:cNvSpPr>
          <p:nvPr>
            <p:ph idx="1"/>
          </p:nvPr>
        </p:nvSpPr>
        <p:spPr>
          <a:xfrm>
            <a:off x="457200" y="4072637"/>
            <a:ext cx="8458200" cy="1102097"/>
          </a:xfrm>
        </p:spPr>
        <p:txBody>
          <a:bodyPr/>
          <a:lstStyle/>
          <a:p>
            <a:pPr marL="0" indent="0" algn="ctr">
              <a:buNone/>
            </a:pPr>
            <a:r>
              <a:rPr lang="en-US" sz="2400" dirty="0" smtClean="0"/>
              <a:t>slice expiration time ≤ project expiration time</a:t>
            </a:r>
          </a:p>
          <a:p>
            <a:pPr marL="0" indent="0" algn="ctr">
              <a:buNone/>
            </a:pPr>
            <a:r>
              <a:rPr lang="en-US" sz="2400" dirty="0"/>
              <a:t>e</a:t>
            </a:r>
            <a:r>
              <a:rPr lang="en-US" sz="2400" dirty="0" smtClean="0"/>
              <a:t>ach resource expiration </a:t>
            </a:r>
            <a:r>
              <a:rPr lang="en-US" sz="2400" dirty="0"/>
              <a:t>time ≤ </a:t>
            </a:r>
            <a:r>
              <a:rPr lang="en-US" sz="2400" dirty="0" smtClean="0"/>
              <a:t>slice expiration time</a:t>
            </a:r>
          </a:p>
          <a:p>
            <a:pPr marL="0" indent="0" algn="ctr">
              <a:buNone/>
            </a:pPr>
            <a:r>
              <a:rPr lang="en-US" sz="2400" dirty="0"/>
              <a:t>e</a:t>
            </a:r>
            <a:r>
              <a:rPr lang="en-US" sz="2400" dirty="0" smtClean="0"/>
              <a:t>ach resource </a:t>
            </a:r>
            <a:r>
              <a:rPr lang="en-US" sz="2400" dirty="0"/>
              <a:t>expiration </a:t>
            </a:r>
            <a:r>
              <a:rPr lang="en-US" sz="2400" dirty="0" smtClean="0"/>
              <a:t>time </a:t>
            </a:r>
            <a:r>
              <a:rPr lang="en-US" sz="2400" dirty="0"/>
              <a:t>≤ </a:t>
            </a:r>
            <a:r>
              <a:rPr lang="en-US" sz="2400" dirty="0" smtClean="0"/>
              <a:t>aggregate’s max expiration </a:t>
            </a:r>
          </a:p>
          <a:p>
            <a:pPr marL="0" indent="0" algn="ctr">
              <a:buNone/>
            </a:pPr>
            <a:endParaRPr lang="en-US" dirty="0"/>
          </a:p>
          <a:p>
            <a:endParaRPr lang="en-US" dirty="0"/>
          </a:p>
        </p:txBody>
      </p:sp>
      <p:sp>
        <p:nvSpPr>
          <p:cNvPr id="4" name="Rounded Rectangle 3"/>
          <p:cNvSpPr/>
          <p:nvPr/>
        </p:nvSpPr>
        <p:spPr>
          <a:xfrm>
            <a:off x="737214" y="1141969"/>
            <a:ext cx="7846578" cy="620909"/>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737214" y="1952303"/>
            <a:ext cx="6087484" cy="587622"/>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737214" y="2749948"/>
            <a:ext cx="4269997" cy="216744"/>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90368" y="1222774"/>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 name="TextBox 7"/>
          <p:cNvSpPr txBox="1"/>
          <p:nvPr/>
        </p:nvSpPr>
        <p:spPr>
          <a:xfrm>
            <a:off x="1190368" y="1991937"/>
            <a:ext cx="869198" cy="461665"/>
          </a:xfrm>
          <a:prstGeom prst="rect">
            <a:avLst/>
          </a:prstGeom>
          <a:noFill/>
        </p:spPr>
        <p:txBody>
          <a:bodyPr wrap="none" rtlCol="0">
            <a:spAutoFit/>
          </a:bodyPr>
          <a:lstStyle/>
          <a:p>
            <a:r>
              <a:rPr lang="en-US" sz="2400" b="1" dirty="0" smtClean="0"/>
              <a:t>slice</a:t>
            </a:r>
            <a:endParaRPr lang="en-US" sz="2400" b="1" dirty="0"/>
          </a:p>
        </p:txBody>
      </p:sp>
      <p:sp>
        <p:nvSpPr>
          <p:cNvPr id="9" name="TextBox 8"/>
          <p:cNvSpPr txBox="1"/>
          <p:nvPr/>
        </p:nvSpPr>
        <p:spPr>
          <a:xfrm>
            <a:off x="1190368" y="2584209"/>
            <a:ext cx="1484902" cy="461665"/>
          </a:xfrm>
          <a:prstGeom prst="rect">
            <a:avLst/>
          </a:prstGeom>
          <a:noFill/>
        </p:spPr>
        <p:txBody>
          <a:bodyPr wrap="none" rtlCol="0">
            <a:spAutoFit/>
          </a:bodyPr>
          <a:lstStyle/>
          <a:p>
            <a:r>
              <a:rPr lang="en-US" sz="2400" b="1" dirty="0" smtClean="0"/>
              <a:t>resource</a:t>
            </a:r>
            <a:endParaRPr lang="en-US" sz="2400" b="1" dirty="0"/>
          </a:p>
        </p:txBody>
      </p:sp>
      <p:cxnSp>
        <p:nvCxnSpPr>
          <p:cNvPr id="11" name="Straight Connector 10"/>
          <p:cNvCxnSpPr/>
          <p:nvPr/>
        </p:nvCxnSpPr>
        <p:spPr>
          <a:xfrm>
            <a:off x="678822" y="1200361"/>
            <a:ext cx="0" cy="2784699"/>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648603" y="1200361"/>
            <a:ext cx="0" cy="278469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32423" y="1994731"/>
            <a:ext cx="0" cy="1990329"/>
          </a:xfrm>
          <a:prstGeom prst="line">
            <a:avLst/>
          </a:prstGeom>
          <a:ln w="571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14055" y="2808339"/>
            <a:ext cx="0" cy="1176721"/>
          </a:xfrm>
          <a:prstGeom prst="lin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99394" y="3141716"/>
            <a:ext cx="1749209" cy="923330"/>
          </a:xfrm>
          <a:prstGeom prst="rect">
            <a:avLst/>
          </a:prstGeom>
          <a:noFill/>
        </p:spPr>
        <p:txBody>
          <a:bodyPr wrap="none" rtlCol="0">
            <a:spAutoFit/>
          </a:bodyPr>
          <a:lstStyle/>
          <a:p>
            <a:pPr algn="r"/>
            <a:r>
              <a:rPr lang="en-US" dirty="0" smtClean="0"/>
              <a:t>(optional)</a:t>
            </a:r>
          </a:p>
          <a:p>
            <a:pPr algn="r"/>
            <a:r>
              <a:rPr lang="en-US" dirty="0" smtClean="0"/>
              <a:t>project </a:t>
            </a:r>
          </a:p>
          <a:p>
            <a:pPr algn="r"/>
            <a:r>
              <a:rPr lang="en-US" dirty="0" smtClean="0"/>
              <a:t>expiration time</a:t>
            </a:r>
            <a:endParaRPr lang="en-US" dirty="0"/>
          </a:p>
        </p:txBody>
      </p:sp>
      <p:sp>
        <p:nvSpPr>
          <p:cNvPr id="18" name="TextBox 17"/>
          <p:cNvSpPr txBox="1"/>
          <p:nvPr/>
        </p:nvSpPr>
        <p:spPr>
          <a:xfrm>
            <a:off x="5246670" y="3418715"/>
            <a:ext cx="1685753" cy="646331"/>
          </a:xfrm>
          <a:prstGeom prst="rect">
            <a:avLst/>
          </a:prstGeom>
          <a:noFill/>
        </p:spPr>
        <p:txBody>
          <a:bodyPr wrap="none" rtlCol="0">
            <a:spAutoFit/>
          </a:bodyPr>
          <a:lstStyle/>
          <a:p>
            <a:pPr algn="r"/>
            <a:r>
              <a:rPr lang="en-US" dirty="0"/>
              <a:t>s</a:t>
            </a:r>
            <a:r>
              <a:rPr lang="en-US" dirty="0" smtClean="0"/>
              <a:t>lice </a:t>
            </a:r>
          </a:p>
          <a:p>
            <a:pPr algn="r"/>
            <a:r>
              <a:rPr lang="en-US" dirty="0" smtClean="0"/>
              <a:t>expiration time</a:t>
            </a:r>
            <a:endParaRPr lang="en-US" dirty="0"/>
          </a:p>
        </p:txBody>
      </p:sp>
      <p:sp>
        <p:nvSpPr>
          <p:cNvPr id="19" name="TextBox 18"/>
          <p:cNvSpPr txBox="1"/>
          <p:nvPr/>
        </p:nvSpPr>
        <p:spPr>
          <a:xfrm>
            <a:off x="3423272" y="3418715"/>
            <a:ext cx="1685753" cy="646331"/>
          </a:xfrm>
          <a:prstGeom prst="rect">
            <a:avLst/>
          </a:prstGeom>
          <a:noFill/>
        </p:spPr>
        <p:txBody>
          <a:bodyPr wrap="none" rtlCol="0">
            <a:spAutoFit/>
          </a:bodyPr>
          <a:lstStyle/>
          <a:p>
            <a:pPr algn="r"/>
            <a:r>
              <a:rPr lang="en-US" dirty="0" smtClean="0"/>
              <a:t>resource </a:t>
            </a:r>
          </a:p>
          <a:p>
            <a:pPr algn="r"/>
            <a:r>
              <a:rPr lang="en-US" dirty="0" smtClean="0"/>
              <a:t>expiration time</a:t>
            </a:r>
            <a:endParaRPr lang="en-US" dirty="0"/>
          </a:p>
        </p:txBody>
      </p:sp>
      <p:sp>
        <p:nvSpPr>
          <p:cNvPr id="24" name="TextBox 23"/>
          <p:cNvSpPr txBox="1"/>
          <p:nvPr/>
        </p:nvSpPr>
        <p:spPr>
          <a:xfrm>
            <a:off x="737214" y="3695714"/>
            <a:ext cx="620683" cy="369332"/>
          </a:xfrm>
          <a:prstGeom prst="rect">
            <a:avLst/>
          </a:prstGeom>
          <a:noFill/>
        </p:spPr>
        <p:txBody>
          <a:bodyPr wrap="none" rtlCol="0">
            <a:spAutoFit/>
          </a:bodyPr>
          <a:lstStyle/>
          <a:p>
            <a:pPr algn="r"/>
            <a:r>
              <a:rPr lang="en-US" dirty="0" smtClean="0"/>
              <a:t>now</a:t>
            </a:r>
            <a:endParaRPr lang="en-US" dirty="0"/>
          </a:p>
        </p:txBody>
      </p:sp>
      <p:sp>
        <p:nvSpPr>
          <p:cNvPr id="25" name="Content Placeholder 2"/>
          <p:cNvSpPr txBox="1">
            <a:spLocks/>
          </p:cNvSpPr>
          <p:nvPr/>
        </p:nvSpPr>
        <p:spPr bwMode="auto">
          <a:xfrm>
            <a:off x="277368" y="5466682"/>
            <a:ext cx="8790433" cy="970733"/>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lgn="ctr">
              <a:buFontTx/>
              <a:buNone/>
            </a:pPr>
            <a:r>
              <a:rPr lang="en-US" sz="2400" dirty="0" smtClean="0"/>
              <a:t>In general, to extend the lifetime of your resource reservation, you must renew the </a:t>
            </a:r>
            <a:r>
              <a:rPr lang="en-US" sz="2400" b="1" dirty="0" smtClean="0"/>
              <a:t>slice</a:t>
            </a:r>
            <a:r>
              <a:rPr lang="en-US" sz="2400" dirty="0" smtClean="0"/>
              <a:t> and </a:t>
            </a:r>
            <a:r>
              <a:rPr lang="en-US" sz="2400" b="1" dirty="0" smtClean="0"/>
              <a:t>all</a:t>
            </a:r>
            <a:r>
              <a:rPr lang="en-US" sz="2400" dirty="0" smtClean="0"/>
              <a:t> </a:t>
            </a:r>
            <a:r>
              <a:rPr lang="en-US" sz="2400" b="1" dirty="0" smtClean="0"/>
              <a:t>resources</a:t>
            </a:r>
          </a:p>
          <a:p>
            <a:endParaRPr lang="en-US" dirty="0"/>
          </a:p>
        </p:txBody>
      </p:sp>
      <p:sp>
        <p:nvSpPr>
          <p:cNvPr id="26" name="Rounded Rectangle 25"/>
          <p:cNvSpPr/>
          <p:nvPr/>
        </p:nvSpPr>
        <p:spPr>
          <a:xfrm>
            <a:off x="737214" y="3037543"/>
            <a:ext cx="3167827" cy="195252"/>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190368" y="2871804"/>
            <a:ext cx="1484902" cy="461665"/>
          </a:xfrm>
          <a:prstGeom prst="rect">
            <a:avLst/>
          </a:prstGeom>
          <a:noFill/>
        </p:spPr>
        <p:txBody>
          <a:bodyPr wrap="none" rtlCol="0">
            <a:spAutoFit/>
          </a:bodyPr>
          <a:lstStyle/>
          <a:p>
            <a:r>
              <a:rPr lang="en-US" sz="2400" b="1" dirty="0" smtClean="0"/>
              <a:t>resource</a:t>
            </a:r>
            <a:endParaRPr lang="en-US" sz="2400" b="1" dirty="0"/>
          </a:p>
        </p:txBody>
      </p:sp>
      <p:sp>
        <p:nvSpPr>
          <p:cNvPr id="28" name="Rounded Rectangle 27"/>
          <p:cNvSpPr/>
          <p:nvPr/>
        </p:nvSpPr>
        <p:spPr>
          <a:xfrm>
            <a:off x="737214" y="3303645"/>
            <a:ext cx="3664169" cy="221601"/>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190368" y="3159804"/>
            <a:ext cx="1717560" cy="461665"/>
          </a:xfrm>
          <a:prstGeom prst="rect">
            <a:avLst/>
          </a:prstGeom>
          <a:noFill/>
        </p:spPr>
        <p:txBody>
          <a:bodyPr wrap="square" rtlCol="0">
            <a:spAutoFit/>
          </a:bodyPr>
          <a:lstStyle/>
          <a:p>
            <a:r>
              <a:rPr lang="en-US" sz="2400" b="1" dirty="0" smtClean="0"/>
              <a:t>resource</a:t>
            </a:r>
            <a:endParaRPr lang="en-US" sz="2400" b="1" dirty="0"/>
          </a:p>
        </p:txBody>
      </p:sp>
      <p:sp>
        <p:nvSpPr>
          <p:cNvPr id="10" name="TextBox 9"/>
          <p:cNvSpPr txBox="1"/>
          <p:nvPr/>
        </p:nvSpPr>
        <p:spPr>
          <a:xfrm>
            <a:off x="8913688" y="373563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1442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7" grpId="0"/>
      <p:bldP spid="18" grpId="0"/>
      <p:bldP spid="19"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285651" y="1006690"/>
            <a:ext cx="8772985" cy="5489114"/>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59389" y="3098211"/>
            <a:ext cx="8330423" cy="315970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ounded Rectangle 80"/>
          <p:cNvSpPr/>
          <p:nvPr/>
        </p:nvSpPr>
        <p:spPr>
          <a:xfrm>
            <a:off x="808228" y="3859361"/>
            <a:ext cx="7885050" cy="2116550"/>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flipH="1">
            <a:off x="6170512" y="1169825"/>
            <a:ext cx="1541708" cy="1901790"/>
            <a:chOff x="595822" y="1189038"/>
            <a:chExt cx="2449557" cy="3021677"/>
          </a:xfrm>
        </p:grpSpPr>
        <p:pic>
          <p:nvPicPr>
            <p:cNvPr id="6656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4678"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6" name="Text Box 47"/>
            <p:cNvSpPr txBox="1">
              <a:spLocks noChangeArrowheads="1"/>
            </p:cNvSpPr>
            <p:nvPr/>
          </p:nvSpPr>
          <p:spPr bwMode="auto">
            <a:xfrm>
              <a:off x="595822" y="3281588"/>
              <a:ext cx="2449557" cy="9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Student)</a:t>
              </a:r>
              <a:endParaRPr lang="en-US" sz="1600" dirty="0">
                <a:ea typeface="ＭＳ Ｐゴシック" charset="0"/>
                <a:cs typeface="ＭＳ Ｐゴシック" charset="0"/>
              </a:endParaRPr>
            </a:p>
          </p:txBody>
        </p:sp>
      </p:grpSp>
      <p:sp>
        <p:nvSpPr>
          <p:cNvPr id="66607" name="Rectangle 48"/>
          <p:cNvSpPr>
            <a:spLocks noGrp="1" noChangeArrowheads="1"/>
          </p:cNvSpPr>
          <p:nvPr>
            <p:ph type="title" idx="4294967295"/>
          </p:nvPr>
        </p:nvSpPr>
        <p:spPr>
          <a:xfrm>
            <a:off x="1447800" y="152400"/>
            <a:ext cx="7620000" cy="715963"/>
          </a:xfrm>
        </p:spPr>
        <p:txBody>
          <a:bodyPr/>
          <a:lstStyle/>
          <a:p>
            <a:r>
              <a:rPr lang="en-US" sz="4000" dirty="0" smtClean="0">
                <a:latin typeface="Arial" charset="0"/>
                <a:ea typeface="ＭＳ Ｐゴシック" charset="0"/>
                <a:cs typeface="ＭＳ Ｐゴシック" charset="0"/>
              </a:rPr>
              <a:t>Putting it all together</a:t>
            </a:r>
            <a:endParaRPr lang="en-US" sz="3600" dirty="0">
              <a:latin typeface="Arial" charset="0"/>
              <a:ea typeface="ＭＳ Ｐゴシック" charset="0"/>
              <a:cs typeface="ＭＳ Ｐゴシック" charset="0"/>
            </a:endParaRPr>
          </a:p>
        </p:txBody>
      </p:sp>
      <p:sp>
        <p:nvSpPr>
          <p:cNvPr id="78" name="TextBox 77"/>
          <p:cNvSpPr txBox="1"/>
          <p:nvPr/>
        </p:nvSpPr>
        <p:spPr>
          <a:xfrm>
            <a:off x="1039188" y="3156171"/>
            <a:ext cx="869198" cy="461665"/>
          </a:xfrm>
          <a:prstGeom prst="rect">
            <a:avLst/>
          </a:prstGeom>
          <a:noFill/>
        </p:spPr>
        <p:txBody>
          <a:bodyPr wrap="none" rtlCol="0">
            <a:spAutoFit/>
          </a:bodyPr>
          <a:lstStyle/>
          <a:p>
            <a:r>
              <a:rPr lang="en-US" sz="2400" b="1" dirty="0" smtClean="0"/>
              <a:t>slice</a:t>
            </a:r>
            <a:endParaRPr lang="en-US" sz="2400" b="1" dirty="0"/>
          </a:p>
        </p:txBody>
      </p:sp>
      <p:sp>
        <p:nvSpPr>
          <p:cNvPr id="83" name="TextBox 82"/>
          <p:cNvSpPr txBox="1"/>
          <p:nvPr/>
        </p:nvSpPr>
        <p:spPr>
          <a:xfrm>
            <a:off x="1190368" y="3775517"/>
            <a:ext cx="1655622" cy="461665"/>
          </a:xfrm>
          <a:prstGeom prst="rect">
            <a:avLst/>
          </a:prstGeom>
          <a:noFill/>
        </p:spPr>
        <p:txBody>
          <a:bodyPr wrap="none" rtlCol="0">
            <a:spAutoFit/>
          </a:bodyPr>
          <a:lstStyle/>
          <a:p>
            <a:r>
              <a:rPr lang="en-US" sz="2400" b="1" dirty="0" smtClean="0"/>
              <a:t>aggregate</a:t>
            </a:r>
            <a:endParaRPr lang="en-US" sz="2400" b="1" dirty="0"/>
          </a:p>
        </p:txBody>
      </p:sp>
      <p:sp>
        <p:nvSpPr>
          <p:cNvPr id="87" name="TextBox 86"/>
          <p:cNvSpPr txBox="1"/>
          <p:nvPr/>
        </p:nvSpPr>
        <p:spPr>
          <a:xfrm>
            <a:off x="1039188" y="1011121"/>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9" name="Text Box 47"/>
          <p:cNvSpPr txBox="1">
            <a:spLocks noChangeArrowheads="1"/>
          </p:cNvSpPr>
          <p:nvPr/>
        </p:nvSpPr>
        <p:spPr bwMode="auto">
          <a:xfrm>
            <a:off x="5821322" y="1006690"/>
            <a:ext cx="10397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Member:</a:t>
            </a:r>
            <a:endParaRPr lang="en-US" sz="1600" dirty="0" smtClean="0">
              <a:ea typeface="ＭＳ Ｐゴシック" charset="0"/>
              <a:cs typeface="ＭＳ Ｐゴシック" charset="0"/>
            </a:endParaRPr>
          </a:p>
        </p:txBody>
      </p:sp>
      <p:sp>
        <p:nvSpPr>
          <p:cNvPr id="93" name="Text Box 47"/>
          <p:cNvSpPr txBox="1">
            <a:spLocks noChangeArrowheads="1"/>
          </p:cNvSpPr>
          <p:nvPr/>
        </p:nvSpPr>
        <p:spPr bwMode="auto">
          <a:xfrm>
            <a:off x="3232423" y="1019771"/>
            <a:ext cx="731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Lead:</a:t>
            </a:r>
            <a:endParaRPr lang="en-US" sz="1600" dirty="0" smtClean="0">
              <a:ea typeface="ＭＳ Ｐゴシック" charset="0"/>
              <a:cs typeface="ＭＳ Ｐゴシック" charset="0"/>
            </a:endParaRPr>
          </a:p>
        </p:txBody>
      </p:sp>
      <p:pic>
        <p:nvPicPr>
          <p:cNvPr id="96" name="Picture 95"/>
          <p:cNvPicPr>
            <a:picLocks noChangeAspect="1"/>
          </p:cNvPicPr>
          <p:nvPr/>
        </p:nvPicPr>
        <p:blipFill>
          <a:blip r:embed="rId4"/>
          <a:stretch>
            <a:fillRect/>
          </a:stretch>
        </p:blipFill>
        <p:spPr>
          <a:xfrm>
            <a:off x="4104737" y="1234275"/>
            <a:ext cx="892324" cy="1341767"/>
          </a:xfrm>
          <a:prstGeom prst="rect">
            <a:avLst/>
          </a:prstGeom>
        </p:spPr>
      </p:pic>
      <p:sp>
        <p:nvSpPr>
          <p:cNvPr id="97" name="Text Box 47"/>
          <p:cNvSpPr txBox="1">
            <a:spLocks noChangeArrowheads="1"/>
          </p:cNvSpPr>
          <p:nvPr/>
        </p:nvSpPr>
        <p:spPr bwMode="auto">
          <a:xfrm flipH="1">
            <a:off x="3714539" y="2491172"/>
            <a:ext cx="167856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Professor)</a:t>
            </a:r>
            <a:endParaRPr lang="en-US" sz="1600" dirty="0" smtClean="0">
              <a:ea typeface="ＭＳ Ｐゴシック" charset="0"/>
              <a:cs typeface="ＭＳ Ｐゴシック" charset="0"/>
            </a:endParaRPr>
          </a:p>
        </p:txBody>
      </p:sp>
      <p:sp>
        <p:nvSpPr>
          <p:cNvPr id="55" name="Can 54"/>
          <p:cNvSpPr/>
          <p:nvPr/>
        </p:nvSpPr>
        <p:spPr>
          <a:xfrm rot="16200000" flipH="1">
            <a:off x="4497369" y="3484487"/>
            <a:ext cx="458780" cy="2995920"/>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3346256" y="4754463"/>
            <a:ext cx="2882661"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3" name="Picture 2"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699" y="4214308"/>
            <a:ext cx="1984861" cy="1701075"/>
          </a:xfrm>
          <a:prstGeom prst="rect">
            <a:avLst/>
          </a:prstGeom>
        </p:spPr>
      </p:pic>
      <p:sp>
        <p:nvSpPr>
          <p:cNvPr id="86" name="TextBox 85"/>
          <p:cNvSpPr txBox="1"/>
          <p:nvPr/>
        </p:nvSpPr>
        <p:spPr>
          <a:xfrm>
            <a:off x="6628377"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pic>
        <p:nvPicPr>
          <p:cNvPr id="99" name="Picture 98"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3797" y="4214308"/>
            <a:ext cx="1984861" cy="1701075"/>
          </a:xfrm>
          <a:prstGeom prst="rect">
            <a:avLst/>
          </a:prstGeom>
        </p:spPr>
      </p:pic>
      <p:sp>
        <p:nvSpPr>
          <p:cNvPr id="100" name="TextBox 99"/>
          <p:cNvSpPr txBox="1"/>
          <p:nvPr/>
        </p:nvSpPr>
        <p:spPr>
          <a:xfrm>
            <a:off x="1648309"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spTree>
    <p:extLst>
      <p:ext uri="{BB962C8B-B14F-4D97-AF65-F5344CB8AC3E}">
        <p14:creationId xmlns:p14="http://schemas.microsoft.com/office/powerpoint/2010/main" val="23223015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84" y="0"/>
            <a:ext cx="8229600" cy="1143000"/>
          </a:xfrm>
        </p:spPr>
        <p:txBody>
          <a:bodyPr/>
          <a:lstStyle/>
          <a:p>
            <a:r>
              <a:rPr lang="en-US" dirty="0" smtClean="0"/>
              <a:t>Using SSH with a public/private </a:t>
            </a:r>
            <a:r>
              <a:rPr lang="en-US" dirty="0" err="1" smtClean="0"/>
              <a:t>keypair</a:t>
            </a:r>
            <a:endParaRPr lang="en-US" dirty="0"/>
          </a:p>
        </p:txBody>
      </p:sp>
      <p:sp>
        <p:nvSpPr>
          <p:cNvPr id="3" name="Content Placeholder 2"/>
          <p:cNvSpPr>
            <a:spLocks noGrp="1"/>
          </p:cNvSpPr>
          <p:nvPr>
            <p:ph idx="1"/>
          </p:nvPr>
        </p:nvSpPr>
        <p:spPr>
          <a:xfrm>
            <a:off x="363624" y="1219200"/>
            <a:ext cx="8458200" cy="3559274"/>
          </a:xfrm>
        </p:spPr>
        <p:txBody>
          <a:bodyPr/>
          <a:lstStyle/>
          <a:p>
            <a:pPr marL="0" indent="0">
              <a:spcAft>
                <a:spcPts val="0"/>
              </a:spcAft>
              <a:buNone/>
            </a:pPr>
            <a:r>
              <a:rPr lang="en-US" sz="2400" dirty="0" smtClean="0"/>
              <a:t>Login to all GENI compute resources using </a:t>
            </a:r>
          </a:p>
          <a:p>
            <a:pPr marL="0" indent="0" algn="ctr">
              <a:spcAft>
                <a:spcPts val="600"/>
              </a:spcAft>
              <a:buNone/>
            </a:pPr>
            <a:r>
              <a:rPr lang="en-US" sz="2400" i="1" dirty="0" err="1" smtClean="0"/>
              <a:t>ssh</a:t>
            </a:r>
            <a:r>
              <a:rPr lang="en-US" sz="2400" i="1" dirty="0" smtClean="0"/>
              <a:t> with a private key</a:t>
            </a:r>
          </a:p>
          <a:p>
            <a:pPr marL="514350" indent="-514350">
              <a:spcBef>
                <a:spcPts val="1224"/>
              </a:spcBef>
              <a:spcAft>
                <a:spcPts val="600"/>
              </a:spcAft>
              <a:buFont typeface="+mj-lt"/>
              <a:buAutoNum type="arabicPeriod"/>
            </a:pPr>
            <a:r>
              <a:rPr lang="en-US" sz="2400" dirty="0" smtClean="0"/>
              <a:t>The public key is loaded onto the node when you reserve resources.</a:t>
            </a:r>
          </a:p>
          <a:p>
            <a:pPr marL="514350" indent="-514350">
              <a:spcAft>
                <a:spcPts val="600"/>
              </a:spcAft>
              <a:buFont typeface="+mj-lt"/>
              <a:buAutoNum type="arabicPeriod"/>
            </a:pPr>
            <a:r>
              <a:rPr lang="en-US" sz="2400" dirty="0" smtClean="0"/>
              <a:t>You provide the private key when you log into the node.</a:t>
            </a:r>
          </a:p>
          <a:p>
            <a:pPr marL="0" indent="0">
              <a:spcBef>
                <a:spcPts val="1224"/>
              </a:spcBef>
              <a:spcAft>
                <a:spcPts val="600"/>
              </a:spcAft>
              <a:buFontTx/>
              <a:buNone/>
            </a:pPr>
            <a:r>
              <a:rPr lang="en-US" sz="2400" dirty="0" smtClean="0"/>
              <a:t>There </a:t>
            </a:r>
            <a:r>
              <a:rPr lang="en-US" sz="2400" dirty="0"/>
              <a:t>are several ways to offer your private key to </a:t>
            </a:r>
            <a:r>
              <a:rPr lang="en-US" sz="2400" dirty="0" err="1"/>
              <a:t>ssh</a:t>
            </a:r>
            <a:r>
              <a:rPr lang="en-US" sz="2400" dirty="0"/>
              <a:t>.  </a:t>
            </a:r>
            <a:endParaRPr lang="en-US" sz="2400" i="1" dirty="0" smtClean="0"/>
          </a:p>
          <a:p>
            <a:pPr marL="0" indent="0">
              <a:buNone/>
            </a:pPr>
            <a:endParaRPr lang="en-US" sz="2400" i="1" dirty="0" smtClean="0"/>
          </a:p>
          <a:p>
            <a:pPr marL="0" indent="0">
              <a:buNone/>
            </a:pPr>
            <a:endParaRPr lang="en-US" sz="2400" dirty="0" smtClean="0"/>
          </a:p>
          <a:p>
            <a:pPr marL="0" indent="0">
              <a:buNone/>
            </a:pPr>
            <a:endParaRPr lang="en-US" sz="2400" dirty="0" smtClean="0"/>
          </a:p>
        </p:txBody>
      </p:sp>
      <p:sp>
        <p:nvSpPr>
          <p:cNvPr id="4" name="Rectangle 3"/>
          <p:cNvSpPr/>
          <p:nvPr/>
        </p:nvSpPr>
        <p:spPr>
          <a:xfrm>
            <a:off x="245648" y="4893420"/>
            <a:ext cx="8843987" cy="1591724"/>
          </a:xfrm>
          <a:prstGeom prst="rect">
            <a:avLst/>
          </a:prstGeom>
          <a:solidFill>
            <a:schemeClr val="bg1"/>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1666062" y="4929917"/>
            <a:ext cx="7464592"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None/>
            </a:pPr>
            <a:r>
              <a:rPr lang="en-US" dirty="0" smtClean="0"/>
              <a:t>You should </a:t>
            </a:r>
            <a:r>
              <a:rPr lang="en-US" i="1" dirty="0" smtClean="0"/>
              <a:t>never</a:t>
            </a:r>
            <a:r>
              <a:rPr lang="en-US" dirty="0" smtClean="0"/>
              <a:t> be prompted for a password to log into a compute node.</a:t>
            </a:r>
          </a:p>
          <a:p>
            <a:pPr marL="0" indent="0">
              <a:buNone/>
            </a:pPr>
            <a:r>
              <a:rPr lang="en-US" dirty="0" smtClean="0"/>
              <a:t>If you are, something has </a:t>
            </a:r>
            <a:r>
              <a:rPr lang="en-US" i="1" dirty="0" smtClean="0"/>
              <a:t>always</a:t>
            </a:r>
            <a:r>
              <a:rPr lang="en-US" dirty="0" smtClean="0"/>
              <a:t> gone wrong.</a:t>
            </a:r>
          </a:p>
          <a:p>
            <a:endParaRPr lang="en-US" dirty="0" smtClean="0"/>
          </a:p>
          <a:p>
            <a:endParaRPr lang="en-US" dirty="0"/>
          </a:p>
        </p:txBody>
      </p:sp>
      <p:pic>
        <p:nvPicPr>
          <p:cNvPr id="7" name="Picture 6" descr="Symbols-Tips-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34" y="5004262"/>
            <a:ext cx="1460500" cy="1384300"/>
          </a:xfrm>
          <a:prstGeom prst="rect">
            <a:avLst/>
          </a:prstGeom>
        </p:spPr>
      </p:pic>
      <p:sp>
        <p:nvSpPr>
          <p:cNvPr id="9" name="TextBox 8"/>
          <p:cNvSpPr txBox="1"/>
          <p:nvPr/>
        </p:nvSpPr>
        <p:spPr>
          <a:xfrm rot="20710077">
            <a:off x="7090872" y="4149469"/>
            <a:ext cx="2066341" cy="461665"/>
          </a:xfrm>
          <a:prstGeom prst="rect">
            <a:avLst/>
          </a:prstGeom>
          <a:noFill/>
        </p:spPr>
        <p:txBody>
          <a:bodyPr wrap="none" rtlCol="0">
            <a:spAutoFit/>
          </a:bodyPr>
          <a:lstStyle/>
          <a:p>
            <a:pPr algn="ctr"/>
            <a:r>
              <a:rPr lang="en-US" sz="2400" dirty="0" smtClean="0">
                <a:solidFill>
                  <a:srgbClr val="008000"/>
                </a:solidFill>
              </a:rPr>
              <a:t>No password!</a:t>
            </a:r>
            <a:endParaRPr lang="en-US" sz="2400" dirty="0">
              <a:solidFill>
                <a:srgbClr val="008000"/>
              </a:solidFill>
            </a:endParaRPr>
          </a:p>
        </p:txBody>
      </p:sp>
    </p:spTree>
    <p:extLst>
      <p:ext uri="{BB962C8B-B14F-4D97-AF65-F5344CB8AC3E}">
        <p14:creationId xmlns:p14="http://schemas.microsoft.com/office/powerpoint/2010/main" val="242947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3" descr="GENI rac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81800" y="1691921"/>
            <a:ext cx="2362200" cy="2362200"/>
          </a:xfrm>
          <a:prstGeom prst="rect">
            <a:avLst/>
          </a:prstGeom>
          <a:noFill/>
          <a:ln w="9525">
            <a:noFill/>
            <a:miter lim="800000"/>
            <a:headEnd/>
            <a:tailEnd/>
          </a:ln>
        </p:spPr>
      </p:pic>
      <p:sp>
        <p:nvSpPr>
          <p:cNvPr id="43" name="Rounded Rectangle 42"/>
          <p:cNvSpPr/>
          <p:nvPr/>
        </p:nvSpPr>
        <p:spPr>
          <a:xfrm>
            <a:off x="254236" y="1611581"/>
            <a:ext cx="4904278" cy="2586504"/>
          </a:xfrm>
          <a:prstGeom prst="roundRect">
            <a:avLst/>
          </a:prstGeom>
          <a:solidFill>
            <a:schemeClr val="accent3">
              <a:lumMod val="75000"/>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SSH with a </a:t>
            </a:r>
            <a:r>
              <a:rPr lang="en-US" i="1" dirty="0" smtClean="0"/>
              <a:t>password</a:t>
            </a:r>
            <a:endParaRPr lang="en-US" i="1" dirty="0"/>
          </a:p>
        </p:txBody>
      </p:sp>
      <p:sp>
        <p:nvSpPr>
          <p:cNvPr id="14" name="TextBox 13"/>
          <p:cNvSpPr txBox="1"/>
          <p:nvPr/>
        </p:nvSpPr>
        <p:spPr>
          <a:xfrm rot="19994604">
            <a:off x="6247767" y="2181254"/>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grpSp>
        <p:nvGrpSpPr>
          <p:cNvPr id="17" name="Group 16"/>
          <p:cNvGrpSpPr/>
          <p:nvPr/>
        </p:nvGrpSpPr>
        <p:grpSpPr>
          <a:xfrm>
            <a:off x="4009945" y="1839756"/>
            <a:ext cx="1882229" cy="1979294"/>
            <a:chOff x="698630" y="1189038"/>
            <a:chExt cx="2598382" cy="2732377"/>
          </a:xfrm>
        </p:grpSpPr>
        <p:pic>
          <p:nvPicPr>
            <p:cNvPr id="24"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cxnSp>
        <p:nvCxnSpPr>
          <p:cNvPr id="19" name="Curved Connector 18"/>
          <p:cNvCxnSpPr/>
          <p:nvPr/>
        </p:nvCxnSpPr>
        <p:spPr>
          <a:xfrm flipV="1">
            <a:off x="5523466" y="2410873"/>
            <a:ext cx="2140297" cy="218822"/>
          </a:xfrm>
          <a:prstGeom prst="curvedConnector3">
            <a:avLst>
              <a:gd name="adj1" fmla="val 50000"/>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4"/>
          <a:stretch>
            <a:fillRect/>
          </a:stretch>
        </p:blipFill>
        <p:spPr>
          <a:xfrm flipH="1">
            <a:off x="7472700" y="2030802"/>
            <a:ext cx="854646" cy="1294612"/>
          </a:xfrm>
          <a:prstGeom prst="rect">
            <a:avLst/>
          </a:prstGeom>
        </p:spPr>
      </p:pic>
      <p:sp>
        <p:nvSpPr>
          <p:cNvPr id="39" name="TextBox 38"/>
          <p:cNvSpPr txBox="1"/>
          <p:nvPr/>
        </p:nvSpPr>
        <p:spPr>
          <a:xfrm>
            <a:off x="254236" y="1717090"/>
            <a:ext cx="4066670" cy="2923878"/>
          </a:xfrm>
          <a:prstGeom prst="rect">
            <a:avLst/>
          </a:prstGeom>
          <a:noFill/>
        </p:spPr>
        <p:txBody>
          <a:bodyPr wrap="square" rtlCol="0">
            <a:spAutoFit/>
          </a:bodyPr>
          <a:lstStyle/>
          <a:p>
            <a:r>
              <a:rPr lang="en-US" dirty="0" smtClean="0">
                <a:latin typeface="Courier New"/>
                <a:cs typeface="Courier New"/>
              </a:rPr>
              <a:t>local&gt; </a:t>
            </a:r>
            <a:r>
              <a:rPr lang="en-US" dirty="0" err="1" smtClean="0">
                <a:latin typeface="Courier New"/>
                <a:cs typeface="Courier New"/>
              </a:rPr>
              <a:t>ssh</a:t>
            </a:r>
            <a:r>
              <a:rPr lang="en-US" dirty="0" smtClean="0">
                <a:latin typeface="Courier New"/>
                <a:cs typeface="Courier New"/>
              </a:rPr>
              <a:t> </a:t>
            </a:r>
            <a:r>
              <a:rPr lang="en-US" dirty="0" err="1" smtClean="0">
                <a:latin typeface="Courier New"/>
                <a:cs typeface="Courier New"/>
              </a:rPr>
              <a:t>jdoe@remote.edu</a:t>
            </a:r>
            <a:r>
              <a:rPr lang="en-US" dirty="0" smtClean="0">
                <a:latin typeface="Courier New"/>
                <a:cs typeface="Courier New"/>
              </a:rPr>
              <a:t> </a:t>
            </a:r>
          </a:p>
          <a:p>
            <a:endParaRPr lang="en-US" sz="400" dirty="0" smtClean="0">
              <a:latin typeface="Courier New"/>
              <a:cs typeface="Courier New"/>
            </a:endParaRPr>
          </a:p>
          <a:p>
            <a:r>
              <a:rPr lang="en-US" dirty="0" err="1" smtClean="0">
                <a:latin typeface="Courier New"/>
                <a:cs typeface="Courier New"/>
              </a:rPr>
              <a:t>jdoe@remote.edu’s</a:t>
            </a:r>
            <a:r>
              <a:rPr lang="en-US" dirty="0" smtClean="0">
                <a:latin typeface="Courier New"/>
                <a:cs typeface="Courier New"/>
              </a:rPr>
              <a:t> password:</a:t>
            </a:r>
          </a:p>
          <a:p>
            <a:r>
              <a:rPr lang="en-US" dirty="0" smtClean="0">
                <a:solidFill>
                  <a:srgbClr val="FF0000"/>
                </a:solidFill>
                <a:latin typeface="Courier New"/>
                <a:cs typeface="Courier New"/>
              </a:rPr>
              <a:t>########</a:t>
            </a:r>
          </a:p>
          <a:p>
            <a:r>
              <a:rPr lang="en-US" dirty="0" smtClean="0">
                <a:latin typeface="Courier New"/>
                <a:cs typeface="Courier New"/>
              </a:rPr>
              <a:t>Welcome to remote!</a:t>
            </a:r>
          </a:p>
          <a:p>
            <a:r>
              <a:rPr lang="en-US" dirty="0" err="1" smtClean="0">
                <a:latin typeface="Courier New"/>
                <a:cs typeface="Courier New"/>
              </a:rPr>
              <a:t>jdoe</a:t>
            </a:r>
            <a:r>
              <a:rPr lang="en-US" dirty="0" err="1">
                <a:latin typeface="Courier New"/>
                <a:cs typeface="Courier New"/>
              </a:rPr>
              <a:t>@remote</a:t>
            </a:r>
            <a:r>
              <a:rPr lang="en-US" dirty="0">
                <a:latin typeface="Courier New"/>
                <a:cs typeface="Courier New"/>
              </a:rPr>
              <a:t>&gt;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jdoe@remote2.</a:t>
            </a:r>
            <a:r>
              <a:rPr lang="en-US" dirty="0" smtClean="0">
                <a:latin typeface="Courier New"/>
                <a:cs typeface="Courier New"/>
              </a:rPr>
              <a:t>edu</a:t>
            </a:r>
          </a:p>
          <a:p>
            <a:r>
              <a:rPr lang="en-US" dirty="0">
                <a:latin typeface="Courier New"/>
                <a:cs typeface="Courier New"/>
              </a:rPr>
              <a:t>jdoe@</a:t>
            </a:r>
            <a:r>
              <a:rPr lang="en-US" dirty="0" smtClean="0">
                <a:latin typeface="Courier New"/>
                <a:cs typeface="Courier New"/>
              </a:rPr>
              <a:t>remote2.</a:t>
            </a:r>
            <a:r>
              <a:rPr lang="en-US" dirty="0">
                <a:latin typeface="Courier New"/>
                <a:cs typeface="Courier New"/>
              </a:rPr>
              <a:t>edu’s password:</a:t>
            </a:r>
          </a:p>
          <a:p>
            <a:r>
              <a:rPr lang="en-US" dirty="0">
                <a:solidFill>
                  <a:srgbClr val="FF0000"/>
                </a:solidFill>
                <a:latin typeface="Courier New"/>
                <a:cs typeface="Courier New"/>
              </a:rPr>
              <a:t>########</a:t>
            </a:r>
          </a:p>
          <a:p>
            <a:r>
              <a:rPr lang="en-US" dirty="0" smtClean="0">
                <a:latin typeface="Courier New"/>
                <a:cs typeface="Courier New"/>
              </a:rPr>
              <a:t> </a:t>
            </a:r>
            <a:endParaRPr lang="en-US" dirty="0">
              <a:latin typeface="Courier New"/>
              <a:cs typeface="Courier New"/>
            </a:endParaRPr>
          </a:p>
          <a:p>
            <a:endParaRPr lang="en-US" dirty="0">
              <a:latin typeface="Courier New"/>
              <a:cs typeface="Courier New"/>
            </a:endParaRPr>
          </a:p>
        </p:txBody>
      </p:sp>
      <p:sp>
        <p:nvSpPr>
          <p:cNvPr id="44" name="TextBox 43"/>
          <p:cNvSpPr txBox="1"/>
          <p:nvPr/>
        </p:nvSpPr>
        <p:spPr>
          <a:xfrm>
            <a:off x="6761203" y="4405302"/>
            <a:ext cx="2412694" cy="923330"/>
          </a:xfrm>
          <a:prstGeom prst="rect">
            <a:avLst/>
          </a:prstGeom>
          <a:noFill/>
        </p:spPr>
        <p:txBody>
          <a:bodyPr wrap="square" rtlCol="0">
            <a:spAutoFit/>
          </a:bodyPr>
          <a:lstStyle/>
          <a:p>
            <a:r>
              <a:rPr lang="en-US" dirty="0" smtClean="0"/>
              <a:t>Hash of password stored on each remote machine</a:t>
            </a:r>
            <a:endParaRPr lang="en-US" dirty="0"/>
          </a:p>
        </p:txBody>
      </p:sp>
      <p:sp>
        <p:nvSpPr>
          <p:cNvPr id="45" name="TextBox 44"/>
          <p:cNvSpPr txBox="1"/>
          <p:nvPr/>
        </p:nvSpPr>
        <p:spPr>
          <a:xfrm>
            <a:off x="4009945" y="4377893"/>
            <a:ext cx="2412694" cy="1200329"/>
          </a:xfrm>
          <a:prstGeom prst="rect">
            <a:avLst/>
          </a:prstGeom>
          <a:noFill/>
        </p:spPr>
        <p:txBody>
          <a:bodyPr wrap="square" rtlCol="0">
            <a:spAutoFit/>
          </a:bodyPr>
          <a:lstStyle/>
          <a:p>
            <a:r>
              <a:rPr lang="en-US" dirty="0" smtClean="0"/>
              <a:t>User enters password</a:t>
            </a:r>
          </a:p>
          <a:p>
            <a:r>
              <a:rPr lang="en-US" dirty="0" smtClean="0"/>
              <a:t>once for </a:t>
            </a:r>
          </a:p>
          <a:p>
            <a:r>
              <a:rPr lang="en-US" i="1" dirty="0" smtClean="0"/>
              <a:t>each</a:t>
            </a:r>
            <a:r>
              <a:rPr lang="en-US" dirty="0" smtClean="0"/>
              <a:t> connection to </a:t>
            </a:r>
            <a:r>
              <a:rPr lang="en-US" i="1" dirty="0" smtClean="0"/>
              <a:t>each</a:t>
            </a:r>
            <a:r>
              <a:rPr lang="en-US" dirty="0" smtClean="0"/>
              <a:t> machine</a:t>
            </a:r>
          </a:p>
        </p:txBody>
      </p:sp>
      <p:sp>
        <p:nvSpPr>
          <p:cNvPr id="3" name="TextBox 2"/>
          <p:cNvSpPr txBox="1"/>
          <p:nvPr/>
        </p:nvSpPr>
        <p:spPr>
          <a:xfrm>
            <a:off x="878490" y="1366273"/>
            <a:ext cx="3562844" cy="276999"/>
          </a:xfrm>
          <a:prstGeom prst="rect">
            <a:avLst/>
          </a:prstGeom>
          <a:noFill/>
        </p:spPr>
        <p:txBody>
          <a:bodyPr wrap="none" rtlCol="0">
            <a:spAutoFit/>
          </a:bodyPr>
          <a:lstStyle/>
          <a:p>
            <a:r>
              <a:rPr lang="en-US" sz="1200" dirty="0"/>
              <a:t>*</a:t>
            </a:r>
            <a:r>
              <a:rPr lang="en-US" sz="1200" dirty="0" smtClean="0"/>
              <a:t>nix-based system (Windows behavior may vary)</a:t>
            </a:r>
            <a:endParaRPr lang="en-US" sz="1200" dirty="0"/>
          </a:p>
        </p:txBody>
      </p:sp>
    </p:spTree>
    <p:extLst>
      <p:ext uri="{BB962C8B-B14F-4D97-AF65-F5344CB8AC3E}">
        <p14:creationId xmlns:p14="http://schemas.microsoft.com/office/powerpoint/2010/main" val="2651320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3" descr="GENI rac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81800" y="1943748"/>
            <a:ext cx="2362200" cy="2362200"/>
          </a:xfrm>
          <a:prstGeom prst="rect">
            <a:avLst/>
          </a:prstGeom>
          <a:noFill/>
          <a:ln w="9525">
            <a:noFill/>
            <a:miter lim="800000"/>
            <a:headEnd/>
            <a:tailEnd/>
          </a:ln>
        </p:spPr>
      </p:pic>
      <p:sp>
        <p:nvSpPr>
          <p:cNvPr id="21" name="Rounded Rectangle 20"/>
          <p:cNvSpPr/>
          <p:nvPr/>
        </p:nvSpPr>
        <p:spPr>
          <a:xfrm>
            <a:off x="254235" y="971015"/>
            <a:ext cx="4980129" cy="4119808"/>
          </a:xfrm>
          <a:prstGeom prst="roundRect">
            <a:avLst/>
          </a:prstGeom>
          <a:solidFill>
            <a:schemeClr val="accent3">
              <a:lumMod val="75000"/>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SSH with a </a:t>
            </a:r>
            <a:r>
              <a:rPr lang="en-US" i="1" dirty="0" smtClean="0"/>
              <a:t>private key</a:t>
            </a:r>
            <a:endParaRPr lang="en-US" i="1" dirty="0"/>
          </a:p>
        </p:txBody>
      </p:sp>
      <p:pic>
        <p:nvPicPr>
          <p:cNvPr id="30" name="Picture 29" descr="j0309600.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7822106" y="2027160"/>
            <a:ext cx="1014847" cy="1422683"/>
          </a:xfrm>
          <a:prstGeom prst="rect">
            <a:avLst/>
          </a:prstGeom>
        </p:spPr>
      </p:pic>
      <p:grpSp>
        <p:nvGrpSpPr>
          <p:cNvPr id="35" name="Group 34"/>
          <p:cNvGrpSpPr/>
          <p:nvPr/>
        </p:nvGrpSpPr>
        <p:grpSpPr>
          <a:xfrm>
            <a:off x="4125528" y="2175907"/>
            <a:ext cx="1882229" cy="1979294"/>
            <a:chOff x="698630" y="1189038"/>
            <a:chExt cx="2598382" cy="2732377"/>
          </a:xfrm>
        </p:grpSpPr>
        <p:pic>
          <p:nvPicPr>
            <p:cNvPr id="36" name="Picture 2" descr="MCj041580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8" name="TextBox 37"/>
          <p:cNvSpPr txBox="1"/>
          <p:nvPr/>
        </p:nvSpPr>
        <p:spPr>
          <a:xfrm>
            <a:off x="313819" y="1250199"/>
            <a:ext cx="5032936" cy="4154984"/>
          </a:xfrm>
          <a:prstGeom prst="rect">
            <a:avLst/>
          </a:prstGeom>
          <a:noFill/>
        </p:spPr>
        <p:txBody>
          <a:bodyPr wrap="none" rtlCol="0">
            <a:spAutoFit/>
          </a:bodyPr>
          <a:lstStyle/>
          <a:p>
            <a:r>
              <a:rPr lang="en-US" dirty="0" smtClean="0">
                <a:latin typeface="Courier New"/>
                <a:cs typeface="Courier New"/>
              </a:rPr>
              <a:t>local&gt; </a:t>
            </a:r>
            <a:r>
              <a:rPr lang="en-US" dirty="0" err="1" smtClean="0">
                <a:latin typeface="Courier New"/>
                <a:cs typeface="Courier New"/>
              </a:rPr>
              <a:t>ssh</a:t>
            </a:r>
            <a:r>
              <a:rPr lang="en-US" dirty="0" smtClean="0">
                <a:latin typeface="Courier New"/>
                <a:cs typeface="Courier New"/>
              </a:rPr>
              <a:t>-add ~/.</a:t>
            </a:r>
            <a:r>
              <a:rPr lang="en-US" dirty="0" err="1" smtClean="0">
                <a:latin typeface="Courier New"/>
                <a:cs typeface="Courier New"/>
              </a:rPr>
              <a:t>ssh</a:t>
            </a:r>
            <a:r>
              <a:rPr lang="en-US" dirty="0" smtClean="0">
                <a:latin typeface="Courier New"/>
                <a:cs typeface="Courier New"/>
              </a:rPr>
              <a:t>/</a:t>
            </a:r>
            <a:r>
              <a:rPr lang="en-US" dirty="0" err="1" smtClean="0">
                <a:latin typeface="Courier New"/>
                <a:cs typeface="Courier New"/>
              </a:rPr>
              <a:t>id_rsa</a:t>
            </a:r>
            <a:endParaRPr lang="en-US" dirty="0" smtClean="0">
              <a:latin typeface="Courier New"/>
              <a:cs typeface="Courier New"/>
            </a:endParaRPr>
          </a:p>
          <a:p>
            <a:r>
              <a:rPr lang="en-US" dirty="0" smtClean="0">
                <a:latin typeface="Courier New"/>
                <a:cs typeface="Courier New"/>
              </a:rPr>
              <a:t>Enter passphrase for ~/.</a:t>
            </a:r>
            <a:r>
              <a:rPr lang="en-US" dirty="0" err="1" smtClean="0">
                <a:latin typeface="Courier New"/>
                <a:cs typeface="Courier New"/>
              </a:rPr>
              <a:t>ssh</a:t>
            </a:r>
            <a:r>
              <a:rPr lang="en-US" dirty="0" smtClean="0">
                <a:latin typeface="Courier New"/>
                <a:cs typeface="Courier New"/>
              </a:rPr>
              <a:t>/</a:t>
            </a:r>
            <a:r>
              <a:rPr lang="en-US" dirty="0" err="1" smtClean="0">
                <a:latin typeface="Courier New"/>
                <a:cs typeface="Courier New"/>
              </a:rPr>
              <a:t>id_rsa</a:t>
            </a:r>
            <a:r>
              <a:rPr lang="en-US" dirty="0" smtClean="0">
                <a:latin typeface="Courier New"/>
                <a:cs typeface="Courier New"/>
              </a:rPr>
              <a:t>:</a:t>
            </a:r>
          </a:p>
          <a:p>
            <a:r>
              <a:rPr lang="en-US" dirty="0" smtClean="0">
                <a:solidFill>
                  <a:srgbClr val="FF0000"/>
                </a:solidFill>
                <a:latin typeface="Courier New"/>
                <a:cs typeface="Courier New"/>
              </a:rPr>
              <a:t>########</a:t>
            </a:r>
          </a:p>
          <a:p>
            <a:r>
              <a:rPr lang="en-US" dirty="0">
                <a:latin typeface="Courier New"/>
                <a:cs typeface="Courier New"/>
              </a:rPr>
              <a:t>l</a:t>
            </a:r>
            <a:r>
              <a:rPr lang="en-US" dirty="0" smtClean="0">
                <a:latin typeface="Courier New"/>
                <a:cs typeface="Courier New"/>
              </a:rPr>
              <a:t>ocal&gt; </a:t>
            </a:r>
            <a:r>
              <a:rPr lang="en-US" dirty="0" err="1" smtClean="0">
                <a:latin typeface="Courier New"/>
                <a:cs typeface="Courier New"/>
              </a:rPr>
              <a:t>ssh</a:t>
            </a:r>
            <a:r>
              <a:rPr lang="en-US" dirty="0" smtClean="0">
                <a:latin typeface="Courier New"/>
                <a:cs typeface="Courier New"/>
              </a:rPr>
              <a:t> </a:t>
            </a:r>
            <a:r>
              <a:rPr lang="en-US" dirty="0" err="1" smtClean="0">
                <a:latin typeface="Courier New"/>
                <a:cs typeface="Courier New"/>
              </a:rPr>
              <a:t>jdoe@remote.edu</a:t>
            </a:r>
            <a:r>
              <a:rPr lang="en-US" dirty="0" smtClean="0">
                <a:latin typeface="Courier New"/>
                <a:cs typeface="Courier New"/>
              </a:rPr>
              <a:t> </a:t>
            </a:r>
          </a:p>
          <a:p>
            <a:endParaRPr lang="en-US" sz="400" dirty="0" smtClean="0">
              <a:latin typeface="Courier New"/>
              <a:cs typeface="Courier New"/>
            </a:endParaRPr>
          </a:p>
          <a:p>
            <a:r>
              <a:rPr lang="en-US" dirty="0" smtClean="0">
                <a:latin typeface="Courier New"/>
                <a:cs typeface="Courier New"/>
              </a:rPr>
              <a:t>Welcome to remote!</a:t>
            </a:r>
          </a:p>
          <a:p>
            <a:r>
              <a:rPr lang="en-US" dirty="0" err="1" smtClean="0">
                <a:latin typeface="Courier New"/>
                <a:cs typeface="Courier New"/>
              </a:rPr>
              <a:t>jdoe@remote</a:t>
            </a:r>
            <a:r>
              <a:rPr lang="en-US" dirty="0" smtClean="0">
                <a:latin typeface="Courier New"/>
                <a:cs typeface="Courier New"/>
              </a:rPr>
              <a:t>&gt;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a:t>
            </a:r>
            <a:r>
              <a:rPr lang="en-US" dirty="0" smtClean="0">
                <a:latin typeface="Courier New"/>
                <a:cs typeface="Courier New"/>
              </a:rPr>
              <a:t>remote2.</a:t>
            </a:r>
            <a:r>
              <a:rPr lang="en-US" dirty="0">
                <a:latin typeface="Courier New"/>
                <a:cs typeface="Courier New"/>
              </a:rPr>
              <a:t>edu </a:t>
            </a:r>
          </a:p>
          <a:p>
            <a:endParaRPr lang="en-US" sz="400" dirty="0">
              <a:latin typeface="Courier New"/>
              <a:cs typeface="Courier New"/>
            </a:endParaRPr>
          </a:p>
          <a:p>
            <a:r>
              <a:rPr lang="en-US" dirty="0">
                <a:latin typeface="Courier New"/>
                <a:cs typeface="Courier New"/>
              </a:rPr>
              <a:t>Welcome to </a:t>
            </a:r>
            <a:r>
              <a:rPr lang="en-US" dirty="0" smtClean="0">
                <a:latin typeface="Courier New"/>
                <a:cs typeface="Courier New"/>
              </a:rPr>
              <a:t>remote2!</a:t>
            </a:r>
            <a:endParaRPr lang="en-US" dirty="0">
              <a:latin typeface="Courier New"/>
              <a:cs typeface="Courier New"/>
            </a:endParaRPr>
          </a:p>
          <a:p>
            <a:r>
              <a:rPr lang="en-US" dirty="0">
                <a:latin typeface="Courier New"/>
                <a:cs typeface="Courier New"/>
              </a:rPr>
              <a:t>jdoe@</a:t>
            </a:r>
            <a:r>
              <a:rPr lang="en-US" dirty="0" smtClean="0">
                <a:latin typeface="Courier New"/>
                <a:cs typeface="Courier New"/>
              </a:rPr>
              <a:t>remote2&gt; exit</a:t>
            </a:r>
          </a:p>
          <a:p>
            <a:r>
              <a:rPr lang="en-US" dirty="0">
                <a:latin typeface="Courier New"/>
                <a:cs typeface="Courier New"/>
              </a:rPr>
              <a:t>local&gt; </a:t>
            </a:r>
            <a:r>
              <a:rPr lang="en-US" dirty="0" err="1">
                <a:latin typeface="Courier New"/>
                <a:cs typeface="Courier New"/>
              </a:rPr>
              <a:t>ssh</a:t>
            </a:r>
            <a:r>
              <a:rPr lang="en-US" dirty="0">
                <a:latin typeface="Courier New"/>
                <a:cs typeface="Courier New"/>
              </a:rPr>
              <a:t> jdoe@</a:t>
            </a:r>
            <a:r>
              <a:rPr lang="en-US" dirty="0" smtClean="0">
                <a:latin typeface="Courier New"/>
                <a:cs typeface="Courier New"/>
              </a:rPr>
              <a:t>remote3.edu </a:t>
            </a:r>
            <a:endParaRPr lang="en-US" dirty="0">
              <a:latin typeface="Courier New"/>
              <a:cs typeface="Courier New"/>
            </a:endParaRPr>
          </a:p>
          <a:p>
            <a:endParaRPr lang="en-US" sz="400" dirty="0">
              <a:latin typeface="Courier New"/>
              <a:cs typeface="Courier New"/>
            </a:endParaRPr>
          </a:p>
          <a:p>
            <a:r>
              <a:rPr lang="en-US" dirty="0">
                <a:latin typeface="Courier New"/>
                <a:cs typeface="Courier New"/>
              </a:rPr>
              <a:t>Welcome to </a:t>
            </a:r>
            <a:r>
              <a:rPr lang="en-US" dirty="0" smtClean="0">
                <a:latin typeface="Courier New"/>
                <a:cs typeface="Courier New"/>
              </a:rPr>
              <a:t>remote3!</a:t>
            </a:r>
            <a:endParaRPr lang="en-US" dirty="0">
              <a:latin typeface="Courier New"/>
              <a:cs typeface="Courier New"/>
            </a:endParaRPr>
          </a:p>
          <a:p>
            <a:r>
              <a:rPr lang="en-US" dirty="0">
                <a:latin typeface="Courier New"/>
                <a:cs typeface="Courier New"/>
              </a:rPr>
              <a:t>jdoe@</a:t>
            </a:r>
            <a:r>
              <a:rPr lang="en-US" dirty="0" smtClean="0">
                <a:latin typeface="Courier New"/>
                <a:cs typeface="Courier New"/>
              </a:rPr>
              <a:t>remote3&gt; </a:t>
            </a:r>
            <a:r>
              <a:rPr lang="en-US" dirty="0">
                <a:latin typeface="Courier New"/>
                <a:cs typeface="Courier New"/>
              </a:rPr>
              <a:t>exit</a:t>
            </a:r>
          </a:p>
          <a:p>
            <a:endParaRPr lang="en-US" dirty="0">
              <a:latin typeface="Courier New"/>
              <a:cs typeface="Courier New"/>
            </a:endParaRPr>
          </a:p>
          <a:p>
            <a:endParaRPr lang="en-US" dirty="0">
              <a:latin typeface="Courier New"/>
              <a:cs typeface="Courier New"/>
            </a:endParaRPr>
          </a:p>
        </p:txBody>
      </p:sp>
      <p:pic>
        <p:nvPicPr>
          <p:cNvPr id="31" name="Picture 30" descr="AA00965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05087" y="2920095"/>
            <a:ext cx="438470" cy="431310"/>
          </a:xfrm>
          <a:prstGeom prst="rect">
            <a:avLst/>
          </a:prstGeom>
          <a:ln w="38100" cmpd="sng">
            <a:solidFill>
              <a:srgbClr val="FF8000"/>
            </a:solidFill>
          </a:ln>
        </p:spPr>
      </p:pic>
      <p:sp>
        <p:nvSpPr>
          <p:cNvPr id="41" name="TextBox 40"/>
          <p:cNvSpPr txBox="1"/>
          <p:nvPr/>
        </p:nvSpPr>
        <p:spPr>
          <a:xfrm rot="19994604">
            <a:off x="6367858" y="2690476"/>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cxnSp>
        <p:nvCxnSpPr>
          <p:cNvPr id="42" name="Curved Connector 41"/>
          <p:cNvCxnSpPr/>
          <p:nvPr/>
        </p:nvCxnSpPr>
        <p:spPr>
          <a:xfrm flipV="1">
            <a:off x="5643557" y="2920095"/>
            <a:ext cx="2140297" cy="218822"/>
          </a:xfrm>
          <a:prstGeom prst="curvedConnector3">
            <a:avLst>
              <a:gd name="adj1" fmla="val 50000"/>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761203" y="5225678"/>
            <a:ext cx="2412694" cy="923330"/>
          </a:xfrm>
          <a:prstGeom prst="rect">
            <a:avLst/>
          </a:prstGeom>
          <a:noFill/>
        </p:spPr>
        <p:txBody>
          <a:bodyPr wrap="square" rtlCol="0">
            <a:spAutoFit/>
          </a:bodyPr>
          <a:lstStyle/>
          <a:p>
            <a:r>
              <a:rPr lang="en-US" dirty="0" smtClean="0"/>
              <a:t>Public key is stored on each remote machine</a:t>
            </a:r>
            <a:endParaRPr lang="en-US" dirty="0"/>
          </a:p>
        </p:txBody>
      </p:sp>
      <p:sp>
        <p:nvSpPr>
          <p:cNvPr id="26" name="TextBox 25"/>
          <p:cNvSpPr txBox="1"/>
          <p:nvPr/>
        </p:nvSpPr>
        <p:spPr>
          <a:xfrm>
            <a:off x="865624" y="5215813"/>
            <a:ext cx="2991672" cy="1200329"/>
          </a:xfrm>
          <a:prstGeom prst="rect">
            <a:avLst/>
          </a:prstGeom>
          <a:noFill/>
        </p:spPr>
        <p:txBody>
          <a:bodyPr wrap="square" rtlCol="0">
            <a:spAutoFit/>
          </a:bodyPr>
          <a:lstStyle/>
          <a:p>
            <a:r>
              <a:rPr lang="en-US" dirty="0" smtClean="0"/>
              <a:t>User enters passphrase to unlock private key </a:t>
            </a:r>
          </a:p>
          <a:p>
            <a:r>
              <a:rPr lang="en-US" dirty="0" smtClean="0"/>
              <a:t>for </a:t>
            </a:r>
            <a:r>
              <a:rPr lang="en-US" i="1" dirty="0" smtClean="0"/>
              <a:t>all</a:t>
            </a:r>
            <a:r>
              <a:rPr lang="en-US" dirty="0" smtClean="0"/>
              <a:t> connections to </a:t>
            </a:r>
          </a:p>
          <a:p>
            <a:r>
              <a:rPr lang="en-US" i="1" dirty="0" smtClean="0"/>
              <a:t>all</a:t>
            </a:r>
            <a:r>
              <a:rPr lang="en-US" dirty="0" smtClean="0"/>
              <a:t> machine</a:t>
            </a:r>
          </a:p>
        </p:txBody>
      </p:sp>
      <p:sp>
        <p:nvSpPr>
          <p:cNvPr id="27" name="TextBox 26"/>
          <p:cNvSpPr txBox="1"/>
          <p:nvPr/>
        </p:nvSpPr>
        <p:spPr>
          <a:xfrm>
            <a:off x="4102248" y="5254460"/>
            <a:ext cx="2412694" cy="646331"/>
          </a:xfrm>
          <a:prstGeom prst="rect">
            <a:avLst/>
          </a:prstGeom>
          <a:noFill/>
        </p:spPr>
        <p:txBody>
          <a:bodyPr wrap="square" rtlCol="0">
            <a:spAutoFit/>
          </a:bodyPr>
          <a:lstStyle/>
          <a:p>
            <a:r>
              <a:rPr lang="en-US" dirty="0" smtClean="0"/>
              <a:t>Private key is stored only on local machine</a:t>
            </a:r>
            <a:endParaRPr lang="en-US" dirty="0"/>
          </a:p>
        </p:txBody>
      </p:sp>
      <p:sp>
        <p:nvSpPr>
          <p:cNvPr id="17" name="TextBox 16"/>
          <p:cNvSpPr txBox="1"/>
          <p:nvPr/>
        </p:nvSpPr>
        <p:spPr>
          <a:xfrm>
            <a:off x="878490" y="971015"/>
            <a:ext cx="3562844" cy="276999"/>
          </a:xfrm>
          <a:prstGeom prst="rect">
            <a:avLst/>
          </a:prstGeom>
          <a:noFill/>
        </p:spPr>
        <p:txBody>
          <a:bodyPr wrap="none" rtlCol="0">
            <a:spAutoFit/>
          </a:bodyPr>
          <a:lstStyle/>
          <a:p>
            <a:r>
              <a:rPr lang="en-US" sz="1200" dirty="0"/>
              <a:t>*</a:t>
            </a:r>
            <a:r>
              <a:rPr lang="en-US" sz="1200" dirty="0" smtClean="0"/>
              <a:t>nix-based system (Windows behavior may vary)</a:t>
            </a:r>
            <a:endParaRPr lang="en-US" sz="1200" dirty="0"/>
          </a:p>
        </p:txBody>
      </p:sp>
    </p:spTree>
    <p:extLst>
      <p:ext uri="{BB962C8B-B14F-4D97-AF65-F5344CB8AC3E}">
        <p14:creationId xmlns:p14="http://schemas.microsoft.com/office/powerpoint/2010/main" val="235998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xEl>
                                              <p:pRg st="9" end="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8229600" cy="1143000"/>
          </a:xfrm>
        </p:spPr>
        <p:txBody>
          <a:bodyPr/>
          <a:lstStyle/>
          <a:p>
            <a:r>
              <a:rPr lang="en-US" sz="4000" dirty="0" smtClean="0"/>
              <a:t>GENI Terminology</a:t>
            </a:r>
            <a:endParaRPr lang="en-US" sz="4000" dirty="0"/>
          </a:p>
        </p:txBody>
      </p:sp>
      <p:sp>
        <p:nvSpPr>
          <p:cNvPr id="4" name="TextBox 3"/>
          <p:cNvSpPr txBox="1"/>
          <p:nvPr/>
        </p:nvSpPr>
        <p:spPr>
          <a:xfrm>
            <a:off x="1028700" y="1779200"/>
            <a:ext cx="1724864" cy="923330"/>
          </a:xfrm>
          <a:prstGeom prst="rect">
            <a:avLst/>
          </a:prstGeom>
          <a:noFill/>
        </p:spPr>
        <p:txBody>
          <a:bodyPr wrap="none" rtlCol="0">
            <a:spAutoFit/>
          </a:bodyPr>
          <a:lstStyle/>
          <a:p>
            <a:r>
              <a:rPr lang="en-US" sz="5400" b="1" dirty="0" smtClean="0">
                <a:solidFill>
                  <a:srgbClr val="FF6600"/>
                </a:solidFill>
              </a:rPr>
              <a:t>slice</a:t>
            </a:r>
            <a:endParaRPr lang="en-US" sz="3200" b="1" dirty="0">
              <a:solidFill>
                <a:srgbClr val="FF6600"/>
              </a:solidFill>
            </a:endParaRPr>
          </a:p>
        </p:txBody>
      </p:sp>
      <p:sp>
        <p:nvSpPr>
          <p:cNvPr id="8" name="TextBox 7"/>
          <p:cNvSpPr txBox="1"/>
          <p:nvPr/>
        </p:nvSpPr>
        <p:spPr>
          <a:xfrm>
            <a:off x="5962609" y="1516671"/>
            <a:ext cx="2493441" cy="923330"/>
          </a:xfrm>
          <a:prstGeom prst="rect">
            <a:avLst/>
          </a:prstGeom>
          <a:noFill/>
        </p:spPr>
        <p:txBody>
          <a:bodyPr wrap="none" rtlCol="0">
            <a:spAutoFit/>
          </a:bodyPr>
          <a:lstStyle/>
          <a:p>
            <a:r>
              <a:rPr lang="en-US" sz="5400" b="1" dirty="0" smtClean="0">
                <a:solidFill>
                  <a:srgbClr val="FF6600"/>
                </a:solidFill>
              </a:rPr>
              <a:t>project</a:t>
            </a:r>
            <a:endParaRPr lang="en-US" sz="3200" b="1" dirty="0">
              <a:solidFill>
                <a:srgbClr val="FF6600"/>
              </a:solidFill>
            </a:endParaRPr>
          </a:p>
        </p:txBody>
      </p:sp>
      <p:sp>
        <p:nvSpPr>
          <p:cNvPr id="9" name="TextBox 8"/>
          <p:cNvSpPr txBox="1"/>
          <p:nvPr/>
        </p:nvSpPr>
        <p:spPr>
          <a:xfrm>
            <a:off x="4693427" y="4794732"/>
            <a:ext cx="3494316" cy="923330"/>
          </a:xfrm>
          <a:prstGeom prst="rect">
            <a:avLst/>
          </a:prstGeom>
          <a:noFill/>
        </p:spPr>
        <p:txBody>
          <a:bodyPr wrap="none" rtlCol="0">
            <a:spAutoFit/>
          </a:bodyPr>
          <a:lstStyle/>
          <a:p>
            <a:r>
              <a:rPr lang="en-US" sz="5400" b="1" dirty="0" smtClean="0">
                <a:solidFill>
                  <a:srgbClr val="FF6600"/>
                </a:solidFill>
              </a:rPr>
              <a:t>aggregate</a:t>
            </a:r>
            <a:endParaRPr lang="en-US" sz="3200" b="1" dirty="0">
              <a:solidFill>
                <a:srgbClr val="FF6600"/>
              </a:solidFill>
            </a:endParaRPr>
          </a:p>
        </p:txBody>
      </p:sp>
      <p:sp>
        <p:nvSpPr>
          <p:cNvPr id="11" name="TextBox 10"/>
          <p:cNvSpPr txBox="1"/>
          <p:nvPr/>
        </p:nvSpPr>
        <p:spPr>
          <a:xfrm>
            <a:off x="3010789" y="2901240"/>
            <a:ext cx="4544834" cy="923330"/>
          </a:xfrm>
          <a:prstGeom prst="rect">
            <a:avLst/>
          </a:prstGeom>
          <a:noFill/>
        </p:spPr>
        <p:txBody>
          <a:bodyPr wrap="none" rtlCol="0">
            <a:spAutoFit/>
          </a:bodyPr>
          <a:lstStyle/>
          <a:p>
            <a:r>
              <a:rPr lang="en-US" sz="5400" b="1" dirty="0" smtClean="0">
                <a:solidFill>
                  <a:srgbClr val="FF6600"/>
                </a:solidFill>
              </a:rPr>
              <a:t>experimenter</a:t>
            </a:r>
            <a:endParaRPr lang="en-US" sz="3200" b="1" dirty="0">
              <a:solidFill>
                <a:srgbClr val="FF6600"/>
              </a:solidFill>
            </a:endParaRPr>
          </a:p>
        </p:txBody>
      </p:sp>
      <p:sp>
        <p:nvSpPr>
          <p:cNvPr id="12" name="TextBox 11"/>
          <p:cNvSpPr txBox="1"/>
          <p:nvPr/>
        </p:nvSpPr>
        <p:spPr>
          <a:xfrm>
            <a:off x="1198466" y="3977045"/>
            <a:ext cx="3110196" cy="923330"/>
          </a:xfrm>
          <a:prstGeom prst="rect">
            <a:avLst/>
          </a:prstGeom>
          <a:noFill/>
        </p:spPr>
        <p:txBody>
          <a:bodyPr wrap="none" rtlCol="0">
            <a:spAutoFit/>
          </a:bodyPr>
          <a:lstStyle/>
          <a:p>
            <a:r>
              <a:rPr lang="en-US" sz="5400" b="1" dirty="0" smtClean="0">
                <a:solidFill>
                  <a:srgbClr val="FF6600"/>
                </a:solidFill>
              </a:rPr>
              <a:t>resource</a:t>
            </a:r>
            <a:endParaRPr lang="en-US" sz="3200" b="1" dirty="0">
              <a:solidFill>
                <a:srgbClr val="FF6600"/>
              </a:solidFill>
            </a:endParaRPr>
          </a:p>
        </p:txBody>
      </p:sp>
    </p:spTree>
    <p:extLst>
      <p:ext uri="{BB962C8B-B14F-4D97-AF65-F5344CB8AC3E}">
        <p14:creationId xmlns:p14="http://schemas.microsoft.com/office/powerpoint/2010/main" val="132386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Experimenter</a:t>
            </a:r>
            <a:endParaRPr lang="en-US" dirty="0"/>
          </a:p>
        </p:txBody>
      </p:sp>
      <p:sp>
        <p:nvSpPr>
          <p:cNvPr id="11" name="Content Placeholder 10"/>
          <p:cNvSpPr>
            <a:spLocks noGrp="1"/>
          </p:cNvSpPr>
          <p:nvPr>
            <p:ph sz="half" idx="1"/>
          </p:nvPr>
        </p:nvSpPr>
        <p:spPr>
          <a:xfrm>
            <a:off x="381000" y="1476930"/>
            <a:ext cx="5270500" cy="4876800"/>
          </a:xfrm>
        </p:spPr>
        <p:txBody>
          <a:bodyPr/>
          <a:lstStyle/>
          <a:p>
            <a:pPr marL="0" indent="0">
              <a:buNone/>
            </a:pPr>
            <a:r>
              <a:rPr lang="en-US" dirty="0" smtClean="0"/>
              <a:t>An </a:t>
            </a:r>
            <a:r>
              <a:rPr lang="en-US" sz="3200" b="1" dirty="0" smtClean="0"/>
              <a:t>experimenter</a:t>
            </a:r>
            <a:r>
              <a:rPr lang="en-US" sz="3200" dirty="0" smtClean="0"/>
              <a:t> </a:t>
            </a:r>
            <a:r>
              <a:rPr lang="en-US" dirty="0" smtClean="0"/>
              <a:t>is </a:t>
            </a:r>
            <a:r>
              <a:rPr lang="en-US" dirty="0" smtClean="0">
                <a:solidFill>
                  <a:schemeClr val="tx1"/>
                </a:solidFill>
              </a:rPr>
              <a:t>a researcher who uses </a:t>
            </a:r>
            <a:r>
              <a:rPr lang="en-US" dirty="0">
                <a:solidFill>
                  <a:schemeClr val="tx1"/>
                </a:solidFill>
              </a:rPr>
              <a:t>GENI resources</a:t>
            </a:r>
            <a:endParaRPr lang="en-US" dirty="0" smtClean="0">
              <a:solidFill>
                <a:schemeClr val="tx1"/>
              </a:solidFill>
            </a:endParaRPr>
          </a:p>
          <a:p>
            <a:pPr marL="0" indent="0">
              <a:spcBef>
                <a:spcPts val="5472"/>
              </a:spcBef>
              <a:buNone/>
            </a:pPr>
            <a:r>
              <a:rPr lang="en-US" sz="2600" dirty="0" smtClean="0">
                <a:solidFill>
                  <a:schemeClr val="tx1"/>
                </a:solidFill>
              </a:rPr>
              <a:t>Different types of experimenters have different roles and permissions:</a:t>
            </a:r>
          </a:p>
          <a:p>
            <a:r>
              <a:rPr lang="en-US" sz="2600" dirty="0" smtClean="0">
                <a:solidFill>
                  <a:schemeClr val="tx1"/>
                </a:solidFill>
              </a:rPr>
              <a:t>Advisor </a:t>
            </a:r>
            <a:r>
              <a:rPr lang="en-US" sz="2600" dirty="0" err="1" smtClean="0">
                <a:solidFill>
                  <a:schemeClr val="tx1"/>
                </a:solidFill>
              </a:rPr>
              <a:t>vs</a:t>
            </a:r>
            <a:r>
              <a:rPr lang="en-US" sz="2600" dirty="0" smtClean="0">
                <a:solidFill>
                  <a:schemeClr val="tx1"/>
                </a:solidFill>
              </a:rPr>
              <a:t> Grad Student</a:t>
            </a:r>
          </a:p>
          <a:p>
            <a:r>
              <a:rPr lang="en-US" sz="2600" dirty="0" smtClean="0">
                <a:solidFill>
                  <a:schemeClr val="tx1"/>
                </a:solidFill>
              </a:rPr>
              <a:t>Teacher </a:t>
            </a:r>
            <a:r>
              <a:rPr lang="en-US" sz="2600" dirty="0" err="1" smtClean="0">
                <a:solidFill>
                  <a:schemeClr val="tx1"/>
                </a:solidFill>
              </a:rPr>
              <a:t>vs</a:t>
            </a:r>
            <a:r>
              <a:rPr lang="en-US" sz="2600" dirty="0" smtClean="0">
                <a:solidFill>
                  <a:schemeClr val="tx1"/>
                </a:solidFill>
              </a:rPr>
              <a:t> TA </a:t>
            </a:r>
            <a:r>
              <a:rPr lang="en-US" sz="2600" dirty="0" err="1" smtClean="0">
                <a:solidFill>
                  <a:schemeClr val="tx1"/>
                </a:solidFill>
              </a:rPr>
              <a:t>vs</a:t>
            </a:r>
            <a:r>
              <a:rPr lang="en-US" sz="2600" dirty="0" smtClean="0">
                <a:solidFill>
                  <a:schemeClr val="tx1"/>
                </a:solidFill>
              </a:rPr>
              <a:t> Student</a:t>
            </a:r>
          </a:p>
          <a:p>
            <a:pPr marL="0" indent="0">
              <a:buNone/>
            </a:pPr>
            <a:endParaRPr lang="en-US" dirty="0"/>
          </a:p>
          <a:p>
            <a:endParaRPr lang="en-US" dirty="0" smtClean="0"/>
          </a:p>
          <a:p>
            <a:endParaRPr lang="en-US" dirty="0"/>
          </a:p>
        </p:txBody>
      </p:sp>
      <p:grpSp>
        <p:nvGrpSpPr>
          <p:cNvPr id="4" name="Group 3"/>
          <p:cNvGrpSpPr/>
          <p:nvPr/>
        </p:nvGrpSpPr>
        <p:grpSpPr>
          <a:xfrm>
            <a:off x="6060334" y="2005815"/>
            <a:ext cx="2802252" cy="3798601"/>
            <a:chOff x="1066800" y="1189038"/>
            <a:chExt cx="1821184" cy="2468710"/>
          </a:xfrm>
        </p:grpSpPr>
        <p:pic>
          <p:nvPicPr>
            <p:cNvPr id="5"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7"/>
            <p:cNvSpPr txBox="1">
              <a:spLocks noChangeArrowheads="1"/>
            </p:cNvSpPr>
            <p:nvPr/>
          </p:nvSpPr>
          <p:spPr bwMode="auto">
            <a:xfrm>
              <a:off x="1107668" y="3295650"/>
              <a:ext cx="1780316" cy="3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400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Tree>
    <p:extLst>
      <p:ext uri="{BB962C8B-B14F-4D97-AF65-F5344CB8AC3E}">
        <p14:creationId xmlns:p14="http://schemas.microsoft.com/office/powerpoint/2010/main" val="2786106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GENI account</a:t>
            </a:r>
            <a:endParaRPr lang="en-US" dirty="0"/>
          </a:p>
        </p:txBody>
      </p:sp>
      <p:sp>
        <p:nvSpPr>
          <p:cNvPr id="3" name="Content Placeholder 2"/>
          <p:cNvSpPr>
            <a:spLocks noGrp="1"/>
          </p:cNvSpPr>
          <p:nvPr>
            <p:ph idx="1"/>
          </p:nvPr>
        </p:nvSpPr>
        <p:spPr>
          <a:xfrm>
            <a:off x="457200" y="3059456"/>
            <a:ext cx="8458200" cy="3544543"/>
          </a:xfrm>
        </p:spPr>
        <p:txBody>
          <a:bodyPr/>
          <a:lstStyle/>
          <a:p>
            <a:r>
              <a:rPr lang="en-US" dirty="0"/>
              <a:t>GENI Portal is at: </a:t>
            </a:r>
          </a:p>
          <a:p>
            <a:pPr marL="457200" lvl="1" indent="0" algn="ctr">
              <a:buNone/>
            </a:pPr>
            <a:r>
              <a:rPr lang="en-US" sz="4400" b="1" dirty="0">
                <a:solidFill>
                  <a:srgbClr val="FF6600"/>
                </a:solidFill>
              </a:rPr>
              <a:t>https://</a:t>
            </a:r>
            <a:r>
              <a:rPr lang="en-US" sz="4400" b="1" dirty="0" err="1">
                <a:solidFill>
                  <a:srgbClr val="FF6600"/>
                </a:solidFill>
              </a:rPr>
              <a:t>portal.geni.net</a:t>
            </a:r>
            <a:r>
              <a:rPr lang="en-US" sz="4400" dirty="0">
                <a:solidFill>
                  <a:srgbClr val="FF6600"/>
                </a:solidFill>
              </a:rPr>
              <a:t> </a:t>
            </a:r>
            <a:endParaRPr lang="en-US" sz="4400" dirty="0"/>
          </a:p>
          <a:p>
            <a:endParaRPr lang="en-US" dirty="0" smtClean="0"/>
          </a:p>
          <a:p>
            <a:r>
              <a:rPr lang="en-US" dirty="0" smtClean="0"/>
              <a:t>Instructions for creating an account are:</a:t>
            </a:r>
          </a:p>
          <a:p>
            <a:pPr marL="0" indent="0" algn="ctr">
              <a:buNone/>
            </a:pPr>
            <a:r>
              <a:rPr lang="en-US" b="1" dirty="0"/>
              <a:t>http://</a:t>
            </a:r>
            <a:r>
              <a:rPr lang="en-US" b="1" dirty="0" err="1"/>
              <a:t>groups.geni.net</a:t>
            </a:r>
            <a:r>
              <a:rPr lang="en-US" b="1" dirty="0"/>
              <a:t>/</a:t>
            </a:r>
            <a:r>
              <a:rPr lang="en-US" b="1" dirty="0" err="1"/>
              <a:t>geni</a:t>
            </a:r>
            <a:r>
              <a:rPr lang="en-US" b="1" dirty="0"/>
              <a:t>/wiki/</a:t>
            </a:r>
            <a:r>
              <a:rPr lang="en-US" b="1" dirty="0" err="1"/>
              <a:t>SignMeUp</a:t>
            </a:r>
            <a:endParaRPr lang="en-US" b="1" dirty="0" smtClean="0"/>
          </a:p>
          <a:p>
            <a:endParaRPr lang="en-US" dirty="0"/>
          </a:p>
        </p:txBody>
      </p:sp>
      <p:pic>
        <p:nvPicPr>
          <p:cNvPr id="4" name="Picture 3"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281483"/>
            <a:ext cx="4241219" cy="1460474"/>
          </a:xfrm>
          <a:prstGeom prst="rect">
            <a:avLst/>
          </a:prstGeom>
        </p:spPr>
      </p:pic>
    </p:spTree>
    <p:extLst>
      <p:ext uri="{BB962C8B-B14F-4D97-AF65-F5344CB8AC3E}">
        <p14:creationId xmlns:p14="http://schemas.microsoft.com/office/powerpoint/2010/main" val="664606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GENI User Authentication</a:t>
            </a:r>
            <a:endParaRPr lang="en-US" sz="4000" dirty="0"/>
          </a:p>
        </p:txBody>
      </p:sp>
      <p:sp>
        <p:nvSpPr>
          <p:cNvPr id="4" name="TextBox 3"/>
          <p:cNvSpPr txBox="1"/>
          <p:nvPr/>
        </p:nvSpPr>
        <p:spPr>
          <a:xfrm>
            <a:off x="5067748" y="2901903"/>
            <a:ext cx="3841750" cy="1200328"/>
          </a:xfrm>
          <a:prstGeom prst="rect">
            <a:avLst/>
          </a:prstGeom>
          <a:noFill/>
        </p:spPr>
        <p:txBody>
          <a:bodyPr wrap="square" rtlCol="0">
            <a:spAutoFit/>
          </a:bodyPr>
          <a:lstStyle/>
          <a:p>
            <a:r>
              <a:rPr lang="en-US" sz="2400" dirty="0" smtClean="0"/>
              <a:t>For many experimenters:</a:t>
            </a:r>
          </a:p>
          <a:p>
            <a:pPr marL="800100" lvl="1" indent="-342900">
              <a:buFont typeface="Arial"/>
              <a:buChar char="•"/>
            </a:pPr>
            <a:r>
              <a:rPr lang="en-US" sz="2400" dirty="0" smtClean="0"/>
              <a:t>no new passwords</a:t>
            </a:r>
          </a:p>
          <a:p>
            <a:pPr marL="800100" lvl="1" indent="-342900">
              <a:buFont typeface="Arial"/>
              <a:buChar char="•"/>
            </a:pPr>
            <a:r>
              <a:rPr lang="en-US" sz="2400" dirty="0"/>
              <a:t>f</a:t>
            </a:r>
            <a:r>
              <a:rPr lang="en-US" sz="2400" dirty="0" smtClean="0"/>
              <a:t>amiliar login screens</a:t>
            </a:r>
          </a:p>
        </p:txBody>
      </p:sp>
      <p:sp>
        <p:nvSpPr>
          <p:cNvPr id="5" name="TextBox 4"/>
          <p:cNvSpPr txBox="1"/>
          <p:nvPr/>
        </p:nvSpPr>
        <p:spPr>
          <a:xfrm>
            <a:off x="1779971" y="1143000"/>
            <a:ext cx="5590071" cy="830997"/>
          </a:xfrm>
          <a:prstGeom prst="rect">
            <a:avLst/>
          </a:prstGeom>
          <a:noFill/>
        </p:spPr>
        <p:txBody>
          <a:bodyPr wrap="square" rtlCol="0">
            <a:spAutoFit/>
          </a:bodyPr>
          <a:lstStyle/>
          <a:p>
            <a:pPr algn="ctr"/>
            <a:r>
              <a:rPr lang="en-US" sz="2400" dirty="0"/>
              <a:t>The GENI Portal </a:t>
            </a:r>
            <a:r>
              <a:rPr lang="en-US" sz="2400" dirty="0" smtClean="0"/>
              <a:t>l</a:t>
            </a:r>
            <a:r>
              <a:rPr lang="en-US" sz="2400" dirty="0" smtClean="0">
                <a:latin typeface="+mn-lt"/>
              </a:rPr>
              <a:t>everages </a:t>
            </a:r>
            <a:r>
              <a:rPr lang="en-US" sz="2400" dirty="0" err="1">
                <a:latin typeface="+mn-lt"/>
              </a:rPr>
              <a:t>InCommon</a:t>
            </a:r>
            <a:r>
              <a:rPr lang="en-US" sz="2400" dirty="0">
                <a:latin typeface="+mn-lt"/>
              </a:rPr>
              <a:t> </a:t>
            </a:r>
            <a:r>
              <a:rPr lang="en-US" sz="2400" dirty="0" smtClean="0">
                <a:latin typeface="+mn-lt"/>
              </a:rPr>
              <a:t>for single sign-on authentication</a:t>
            </a:r>
            <a:endParaRPr lang="en-US" sz="2400" dirty="0">
              <a:latin typeface="+mn-lt"/>
            </a:endParaRPr>
          </a:p>
        </p:txBody>
      </p:sp>
      <p:pic>
        <p:nvPicPr>
          <p:cNvPr id="7" name="Picture 6"/>
          <p:cNvPicPr>
            <a:picLocks noChangeAspect="1"/>
          </p:cNvPicPr>
          <p:nvPr/>
        </p:nvPicPr>
        <p:blipFill>
          <a:blip r:embed="rId3"/>
          <a:stretch>
            <a:fillRect/>
          </a:stretch>
        </p:blipFill>
        <p:spPr>
          <a:xfrm>
            <a:off x="3051925" y="2093067"/>
            <a:ext cx="3128663" cy="670428"/>
          </a:xfrm>
          <a:prstGeom prst="rect">
            <a:avLst/>
          </a:prstGeom>
        </p:spPr>
      </p:pic>
      <p:sp>
        <p:nvSpPr>
          <p:cNvPr id="8" name="TextBox 7"/>
          <p:cNvSpPr txBox="1"/>
          <p:nvPr/>
        </p:nvSpPr>
        <p:spPr>
          <a:xfrm>
            <a:off x="712294" y="2901903"/>
            <a:ext cx="3841750" cy="1569660"/>
          </a:xfrm>
          <a:prstGeom prst="rect">
            <a:avLst/>
          </a:prstGeom>
          <a:noFill/>
        </p:spPr>
        <p:txBody>
          <a:bodyPr wrap="square" rtlCol="0">
            <a:spAutoFit/>
          </a:bodyPr>
          <a:lstStyle/>
          <a:p>
            <a:r>
              <a:rPr lang="en-US" sz="2400" dirty="0" smtClean="0"/>
              <a:t>Experimenters from 304 educational and research </a:t>
            </a:r>
            <a:r>
              <a:rPr lang="en-US" sz="2400" dirty="0"/>
              <a:t>i</a:t>
            </a:r>
            <a:r>
              <a:rPr lang="en-US" sz="2400" dirty="0" smtClean="0"/>
              <a:t>nstitutions have </a:t>
            </a:r>
            <a:r>
              <a:rPr lang="en-US" sz="2400" dirty="0" err="1" smtClean="0"/>
              <a:t>InCommon</a:t>
            </a:r>
            <a:r>
              <a:rPr lang="en-US" sz="2400" dirty="0" smtClean="0"/>
              <a:t> accounts</a:t>
            </a:r>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1066800" y="4979955"/>
            <a:ext cx="1344645" cy="1344645"/>
          </a:xfrm>
          <a:prstGeom prst="rect">
            <a:avLst/>
          </a:prstGeom>
        </p:spPr>
      </p:pic>
      <p:sp>
        <p:nvSpPr>
          <p:cNvPr id="10" name="TextBox 9"/>
          <p:cNvSpPr txBox="1"/>
          <p:nvPr/>
        </p:nvSpPr>
        <p:spPr>
          <a:xfrm>
            <a:off x="2590800" y="5236175"/>
            <a:ext cx="6092075" cy="707886"/>
          </a:xfrm>
          <a:prstGeom prst="rect">
            <a:avLst/>
          </a:prstGeom>
          <a:solidFill>
            <a:srgbClr val="4294BB">
              <a:alpha val="50000"/>
            </a:srgbClr>
          </a:solidFill>
        </p:spPr>
        <p:txBody>
          <a:bodyPr wrap="square" rtlCol="0">
            <a:spAutoFit/>
          </a:bodyPr>
          <a:lstStyle/>
          <a:p>
            <a:r>
              <a:rPr lang="en-US" sz="2000" b="1" dirty="0" smtClean="0">
                <a:solidFill>
                  <a:srgbClr val="0B274C"/>
                </a:solidFill>
              </a:rPr>
              <a:t>GENI Project Office </a:t>
            </a:r>
            <a:r>
              <a:rPr lang="en-US" sz="2000" dirty="0" smtClean="0">
                <a:solidFill>
                  <a:srgbClr val="0B274C"/>
                </a:solidFill>
              </a:rPr>
              <a:t>runs a federated </a:t>
            </a:r>
            <a:r>
              <a:rPr lang="en-US" sz="2000" dirty="0" err="1" smtClean="0">
                <a:solidFill>
                  <a:srgbClr val="0B274C"/>
                </a:solidFill>
              </a:rPr>
              <a:t>IdP</a:t>
            </a:r>
            <a:r>
              <a:rPr lang="en-US" sz="2000" dirty="0" smtClean="0">
                <a:solidFill>
                  <a:srgbClr val="0B274C"/>
                </a:solidFill>
              </a:rPr>
              <a:t> to </a:t>
            </a:r>
            <a:r>
              <a:rPr lang="en-US" sz="2000" b="1" dirty="0" smtClean="0">
                <a:solidFill>
                  <a:srgbClr val="0B274C"/>
                </a:solidFill>
              </a:rPr>
              <a:t>provide accounts </a:t>
            </a:r>
            <a:r>
              <a:rPr lang="en-US" sz="2000" dirty="0" smtClean="0">
                <a:solidFill>
                  <a:srgbClr val="0B274C"/>
                </a:solidFill>
              </a:rPr>
              <a:t>for non-federated organizations. </a:t>
            </a:r>
          </a:p>
        </p:txBody>
      </p:sp>
    </p:spTree>
    <p:extLst>
      <p:ext uri="{BB962C8B-B14F-4D97-AF65-F5344CB8AC3E}">
        <p14:creationId xmlns:p14="http://schemas.microsoft.com/office/powerpoint/2010/main" val="323699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FIRE account</a:t>
            </a:r>
            <a:endParaRPr lang="en-US" dirty="0"/>
          </a:p>
        </p:txBody>
      </p:sp>
      <p:pic>
        <p:nvPicPr>
          <p:cNvPr id="6" name="Content Placeholder 5" descr="Screen Shot 2015-07-06 at 9.04.34 AM.png"/>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94" b="2594"/>
          <a:stretch>
            <a:fillRect/>
          </a:stretch>
        </p:blipFill>
        <p:spPr/>
      </p:pic>
    </p:spTree>
    <p:extLst>
      <p:ext uri="{BB962C8B-B14F-4D97-AF65-F5344CB8AC3E}">
        <p14:creationId xmlns:p14="http://schemas.microsoft.com/office/powerpoint/2010/main" val="494311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Projects</a:t>
            </a:r>
            <a:endParaRPr lang="en-US" sz="3600" dirty="0"/>
          </a:p>
        </p:txBody>
      </p:sp>
      <p:sp>
        <p:nvSpPr>
          <p:cNvPr id="11" name="Content Placeholder 10"/>
          <p:cNvSpPr>
            <a:spLocks noGrp="1"/>
          </p:cNvSpPr>
          <p:nvPr>
            <p:ph sz="half" idx="1"/>
          </p:nvPr>
        </p:nvSpPr>
        <p:spPr>
          <a:xfrm>
            <a:off x="381000" y="1750390"/>
            <a:ext cx="4983874" cy="1326346"/>
          </a:xfrm>
        </p:spPr>
        <p:txBody>
          <a:bodyPr/>
          <a:lstStyle/>
          <a:p>
            <a:pPr marL="0" indent="0">
              <a:buNone/>
            </a:pPr>
            <a:r>
              <a:rPr lang="en-US" sz="4000" b="1" dirty="0" smtClean="0"/>
              <a:t>Projects </a:t>
            </a:r>
            <a:r>
              <a:rPr lang="en-US" sz="3600" dirty="0" smtClean="0"/>
              <a:t>organize research </a:t>
            </a:r>
            <a:r>
              <a:rPr lang="en-US" sz="3600" dirty="0"/>
              <a:t>in </a:t>
            </a:r>
            <a:r>
              <a:rPr lang="en-US" sz="3600" dirty="0" smtClean="0"/>
              <a:t>GENI</a:t>
            </a:r>
            <a:endParaRPr lang="en-US" dirty="0" smtClean="0"/>
          </a:p>
          <a:p>
            <a:pPr marL="0" indent="0">
              <a:buNone/>
            </a:pPr>
            <a:endParaRPr lang="en-US" dirty="0"/>
          </a:p>
          <a:p>
            <a:endParaRPr lang="en-US" dirty="0" smtClean="0"/>
          </a:p>
          <a:p>
            <a:endParaRPr lang="en-US" dirty="0"/>
          </a:p>
        </p:txBody>
      </p:sp>
      <p:grpSp>
        <p:nvGrpSpPr>
          <p:cNvPr id="8" name="Group 7"/>
          <p:cNvGrpSpPr/>
          <p:nvPr/>
        </p:nvGrpSpPr>
        <p:grpSpPr>
          <a:xfrm>
            <a:off x="7931535" y="2676711"/>
            <a:ext cx="635777" cy="1388411"/>
            <a:chOff x="6778294" y="1742682"/>
            <a:chExt cx="1838715" cy="4015378"/>
          </a:xfrm>
          <a:solidFill>
            <a:schemeClr val="bg2"/>
          </a:solidFill>
        </p:grpSpPr>
        <p:sp>
          <p:nvSpPr>
            <p:cNvPr id="59" name="Oval 5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Oval 5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Oval 6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6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Oval 6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Rounded Rectangle 8"/>
          <p:cNvSpPr/>
          <p:nvPr/>
        </p:nvSpPr>
        <p:spPr>
          <a:xfrm>
            <a:off x="4610100" y="1204886"/>
            <a:ext cx="2718272" cy="2274295"/>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99453" y="1195231"/>
            <a:ext cx="1228071" cy="461665"/>
          </a:xfrm>
          <a:prstGeom prst="rect">
            <a:avLst/>
          </a:prstGeom>
          <a:noFill/>
        </p:spPr>
        <p:txBody>
          <a:bodyPr wrap="none" rtlCol="0">
            <a:spAutoFit/>
          </a:bodyPr>
          <a:lstStyle/>
          <a:p>
            <a:r>
              <a:rPr lang="en-US" sz="2400" b="1" dirty="0" smtClean="0"/>
              <a:t>Project</a:t>
            </a:r>
            <a:endParaRPr lang="en-US" sz="1400" b="1" dirty="0"/>
          </a:p>
        </p:txBody>
      </p:sp>
      <p:grpSp>
        <p:nvGrpSpPr>
          <p:cNvPr id="12" name="Group 11"/>
          <p:cNvGrpSpPr/>
          <p:nvPr/>
        </p:nvGrpSpPr>
        <p:grpSpPr>
          <a:xfrm>
            <a:off x="7657061" y="2812407"/>
            <a:ext cx="635777" cy="1388411"/>
            <a:chOff x="6778294" y="1742682"/>
            <a:chExt cx="1838715" cy="4015378"/>
          </a:xfrm>
          <a:solidFill>
            <a:schemeClr val="bg2"/>
          </a:solidFill>
        </p:grpSpPr>
        <p:sp>
          <p:nvSpPr>
            <p:cNvPr id="49" name="Oval 4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Oval 4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5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Oval 5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TextBox 13"/>
          <p:cNvSpPr txBox="1"/>
          <p:nvPr/>
        </p:nvSpPr>
        <p:spPr>
          <a:xfrm>
            <a:off x="6240309" y="1713321"/>
            <a:ext cx="723425" cy="369332"/>
          </a:xfrm>
          <a:prstGeom prst="rect">
            <a:avLst/>
          </a:prstGeom>
          <a:noFill/>
        </p:spPr>
        <p:txBody>
          <a:bodyPr wrap="none" rtlCol="0">
            <a:spAutoFit/>
          </a:bodyPr>
          <a:lstStyle/>
          <a:p>
            <a:r>
              <a:rPr lang="en-US" b="1" dirty="0" smtClean="0">
                <a:solidFill>
                  <a:srgbClr val="000000"/>
                </a:solidFill>
              </a:rPr>
              <a:t>Lead</a:t>
            </a:r>
            <a:endParaRPr lang="en-US" b="1" dirty="0">
              <a:solidFill>
                <a:srgbClr val="000000"/>
              </a:solidFill>
            </a:endParaRPr>
          </a:p>
        </p:txBody>
      </p:sp>
      <p:cxnSp>
        <p:nvCxnSpPr>
          <p:cNvPr id="15" name="Straight Connector 14"/>
          <p:cNvCxnSpPr/>
          <p:nvPr/>
        </p:nvCxnSpPr>
        <p:spPr>
          <a:xfrm>
            <a:off x="7108436" y="1932120"/>
            <a:ext cx="633482" cy="0"/>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13315" y="2443879"/>
            <a:ext cx="1198165" cy="369332"/>
          </a:xfrm>
          <a:prstGeom prst="rect">
            <a:avLst/>
          </a:prstGeom>
          <a:noFill/>
        </p:spPr>
        <p:txBody>
          <a:bodyPr wrap="none" rtlCol="0">
            <a:spAutoFit/>
          </a:bodyPr>
          <a:lstStyle/>
          <a:p>
            <a:r>
              <a:rPr lang="en-US" b="1" dirty="0" smtClean="0">
                <a:solidFill>
                  <a:srgbClr val="000000"/>
                </a:solidFill>
              </a:rPr>
              <a:t>Members</a:t>
            </a:r>
            <a:endParaRPr lang="en-US" b="1" dirty="0">
              <a:solidFill>
                <a:srgbClr val="000000"/>
              </a:solidFill>
            </a:endParaRPr>
          </a:p>
        </p:txBody>
      </p:sp>
      <p:cxnSp>
        <p:nvCxnSpPr>
          <p:cNvPr id="17" name="Straight Connector 16"/>
          <p:cNvCxnSpPr/>
          <p:nvPr/>
        </p:nvCxnSpPr>
        <p:spPr>
          <a:xfrm>
            <a:off x="7108436" y="2915914"/>
            <a:ext cx="636448" cy="207163"/>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8245147" y="2822081"/>
            <a:ext cx="635777" cy="1388411"/>
            <a:chOff x="6778294" y="1742682"/>
            <a:chExt cx="1838715" cy="4015378"/>
          </a:xfrm>
          <a:solidFill>
            <a:schemeClr val="bg2"/>
          </a:solidFill>
        </p:grpSpPr>
        <p:sp>
          <p:nvSpPr>
            <p:cNvPr id="24" name="Oval 23"/>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28"/>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Oval 32"/>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9" name="Group 18"/>
          <p:cNvGrpSpPr/>
          <p:nvPr/>
        </p:nvGrpSpPr>
        <p:grpSpPr>
          <a:xfrm>
            <a:off x="4786419" y="1745828"/>
            <a:ext cx="1113254" cy="1256062"/>
            <a:chOff x="2452612" y="2472459"/>
            <a:chExt cx="1236183" cy="1394761"/>
          </a:xfrm>
        </p:grpSpPr>
        <p:sp>
          <p:nvSpPr>
            <p:cNvPr id="20" name="Rounded Rectangle 19"/>
            <p:cNvSpPr/>
            <p:nvPr/>
          </p:nvSpPr>
          <p:spPr>
            <a:xfrm>
              <a:off x="2757412" y="27772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605012" y="26248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52612" y="24724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66358" y="2472459"/>
              <a:ext cx="803559" cy="410115"/>
            </a:xfrm>
            <a:prstGeom prst="rect">
              <a:avLst/>
            </a:prstGeom>
            <a:noFill/>
          </p:spPr>
          <p:txBody>
            <a:bodyPr wrap="none" rtlCol="0">
              <a:spAutoFit/>
            </a:bodyPr>
            <a:lstStyle/>
            <a:p>
              <a:r>
                <a:rPr lang="en-US" b="1" dirty="0" smtClean="0">
                  <a:solidFill>
                    <a:srgbClr val="000000"/>
                  </a:solidFill>
                </a:rPr>
                <a:t>Slice</a:t>
              </a:r>
              <a:endParaRPr lang="en-US" b="1" dirty="0">
                <a:solidFill>
                  <a:srgbClr val="000000"/>
                </a:solidFill>
              </a:endParaRPr>
            </a:p>
          </p:txBody>
        </p:sp>
      </p:grpSp>
      <p:sp>
        <p:nvSpPr>
          <p:cNvPr id="69" name="Content Placeholder 10"/>
          <p:cNvSpPr>
            <a:spLocks noGrp="1"/>
          </p:cNvSpPr>
          <p:nvPr>
            <p:ph sz="half" idx="1"/>
          </p:nvPr>
        </p:nvSpPr>
        <p:spPr>
          <a:xfrm>
            <a:off x="200362" y="4232389"/>
            <a:ext cx="9310111" cy="1996669"/>
          </a:xfrm>
        </p:spPr>
        <p:txBody>
          <a:bodyPr/>
          <a:lstStyle/>
          <a:p>
            <a:pPr marL="0" lvl="1" indent="0">
              <a:lnSpc>
                <a:spcPct val="70000"/>
              </a:lnSpc>
              <a:spcBef>
                <a:spcPts val="2568"/>
              </a:spcBef>
              <a:buNone/>
            </a:pPr>
            <a:r>
              <a:rPr lang="en-US" sz="2800" dirty="0" smtClean="0"/>
              <a:t>Projects contain </a:t>
            </a:r>
            <a:r>
              <a:rPr lang="en-US" sz="2800" dirty="0"/>
              <a:t>both </a:t>
            </a:r>
            <a:r>
              <a:rPr lang="en-US" sz="3200" b="1" dirty="0" smtClean="0"/>
              <a:t>people</a:t>
            </a:r>
            <a:r>
              <a:rPr lang="en-US" sz="3200" dirty="0" smtClean="0"/>
              <a:t> </a:t>
            </a:r>
            <a:r>
              <a:rPr lang="en-US" sz="2800" dirty="0" smtClean="0"/>
              <a:t>and </a:t>
            </a:r>
            <a:r>
              <a:rPr lang="en-US" sz="2800" dirty="0"/>
              <a:t>their </a:t>
            </a:r>
            <a:r>
              <a:rPr lang="en-US" sz="3200" b="1" dirty="0" smtClean="0"/>
              <a:t>experiments</a:t>
            </a:r>
            <a:endParaRPr lang="en-US" sz="2800" dirty="0" smtClean="0"/>
          </a:p>
          <a:p>
            <a:pPr marL="0" indent="0">
              <a:lnSpc>
                <a:spcPct val="70000"/>
              </a:lnSpc>
              <a:spcBef>
                <a:spcPts val="2568"/>
              </a:spcBef>
              <a:buNone/>
            </a:pPr>
            <a:r>
              <a:rPr lang="en-US" dirty="0"/>
              <a:t>A project is led by a single responsible </a:t>
            </a:r>
            <a:r>
              <a:rPr lang="en-US" dirty="0" smtClean="0"/>
              <a:t>individual: 	</a:t>
            </a:r>
          </a:p>
          <a:p>
            <a:pPr marL="0" indent="0">
              <a:lnSpc>
                <a:spcPct val="70000"/>
              </a:lnSpc>
              <a:spcBef>
                <a:spcPts val="0"/>
              </a:spcBef>
              <a:buNone/>
            </a:pPr>
            <a:r>
              <a:rPr lang="en-US" dirty="0"/>
              <a:t>	</a:t>
            </a:r>
            <a:r>
              <a:rPr lang="en-US" dirty="0" smtClean="0"/>
              <a:t>the </a:t>
            </a:r>
            <a:r>
              <a:rPr lang="en-US" b="1" dirty="0"/>
              <a:t>project</a:t>
            </a:r>
            <a:r>
              <a:rPr lang="en-US" dirty="0"/>
              <a:t> </a:t>
            </a:r>
            <a:r>
              <a:rPr lang="en-US" b="1" dirty="0" smtClean="0"/>
              <a:t>lead</a:t>
            </a:r>
            <a:r>
              <a:rPr lang="en-US" dirty="0" smtClean="0"/>
              <a:t> </a:t>
            </a:r>
          </a:p>
          <a:p>
            <a:pPr marL="0" indent="0" algn="ctr">
              <a:lnSpc>
                <a:spcPct val="70000"/>
              </a:lnSpc>
              <a:spcBef>
                <a:spcPts val="1200"/>
              </a:spcBef>
              <a:buNone/>
            </a:pPr>
            <a:r>
              <a:rPr lang="en-US" b="1" dirty="0" smtClean="0">
                <a:solidFill>
                  <a:srgbClr val="FF6600"/>
                </a:solidFill>
              </a:rPr>
              <a:t>Today </a:t>
            </a:r>
            <a:r>
              <a:rPr lang="en-US" b="1" dirty="0">
                <a:solidFill>
                  <a:srgbClr val="FF6600"/>
                </a:solidFill>
              </a:rPr>
              <a:t>we will use a </a:t>
            </a:r>
          </a:p>
          <a:p>
            <a:pPr marL="0" indent="0" algn="ctr">
              <a:lnSpc>
                <a:spcPct val="70000"/>
              </a:lnSpc>
              <a:spcBef>
                <a:spcPts val="0"/>
              </a:spcBef>
              <a:buNone/>
            </a:pPr>
            <a:r>
              <a:rPr lang="en-US" b="1" dirty="0">
                <a:solidFill>
                  <a:srgbClr val="FF6600"/>
                </a:solidFill>
              </a:rPr>
              <a:t>project </a:t>
            </a:r>
            <a:r>
              <a:rPr lang="en-US" b="1" dirty="0" smtClean="0">
                <a:solidFill>
                  <a:srgbClr val="FF6600"/>
                </a:solidFill>
              </a:rPr>
              <a:t>created for this class</a:t>
            </a:r>
            <a:endParaRPr lang="en-US" dirty="0"/>
          </a:p>
          <a:p>
            <a:pPr marL="0" indent="0">
              <a:buNone/>
            </a:pPr>
            <a:endParaRPr lang="en-US" dirty="0" smtClean="0"/>
          </a:p>
          <a:p>
            <a:pPr marL="0" indent="0">
              <a:buNone/>
            </a:pPr>
            <a:endParaRPr lang="en-US" dirty="0"/>
          </a:p>
          <a:p>
            <a:endParaRPr lang="en-US" dirty="0" smtClean="0"/>
          </a:p>
          <a:p>
            <a:endParaRPr lang="en-US" dirty="0"/>
          </a:p>
        </p:txBody>
      </p:sp>
      <p:grpSp>
        <p:nvGrpSpPr>
          <p:cNvPr id="70" name="Group 69"/>
          <p:cNvGrpSpPr/>
          <p:nvPr/>
        </p:nvGrpSpPr>
        <p:grpSpPr>
          <a:xfrm>
            <a:off x="7761770" y="1254572"/>
            <a:ext cx="635777" cy="1388411"/>
            <a:chOff x="6778294" y="1742682"/>
            <a:chExt cx="1838715" cy="4015378"/>
          </a:xfrm>
          <a:solidFill>
            <a:schemeClr val="bg2"/>
          </a:solidFill>
        </p:grpSpPr>
        <p:sp>
          <p:nvSpPr>
            <p:cNvPr id="71" name="Oval 70"/>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Oval 71"/>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Freeform 75"/>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Oval 79"/>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5" name="Group 34"/>
          <p:cNvGrpSpPr/>
          <p:nvPr/>
        </p:nvGrpSpPr>
        <p:grpSpPr>
          <a:xfrm>
            <a:off x="7932972" y="1112760"/>
            <a:ext cx="302053" cy="186506"/>
            <a:chOff x="2057400" y="5181600"/>
            <a:chExt cx="838200" cy="517558"/>
          </a:xfrm>
        </p:grpSpPr>
        <p:sp>
          <p:nvSpPr>
            <p:cNvPr id="36" name="Right Triangle 35"/>
            <p:cNvSpPr/>
            <p:nvPr/>
          </p:nvSpPr>
          <p:spPr>
            <a:xfrm>
              <a:off x="2057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flipH="1">
              <a:off x="2438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2057400" y="5219700"/>
              <a:ext cx="838200" cy="479458"/>
            </a:xfrm>
            <a:prstGeom prs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4695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Slice</a:t>
            </a:r>
            <a:endParaRPr lang="en-US" dirty="0"/>
          </a:p>
        </p:txBody>
      </p:sp>
      <p:sp>
        <p:nvSpPr>
          <p:cNvPr id="3" name="Content Placeholder 2"/>
          <p:cNvSpPr>
            <a:spLocks noGrp="1"/>
          </p:cNvSpPr>
          <p:nvPr>
            <p:ph idx="1"/>
          </p:nvPr>
        </p:nvSpPr>
        <p:spPr>
          <a:xfrm>
            <a:off x="431797" y="1710266"/>
            <a:ext cx="5892803" cy="965863"/>
          </a:xfrm>
        </p:spPr>
        <p:txBody>
          <a:bodyPr/>
          <a:lstStyle/>
          <a:p>
            <a:pPr marL="0" indent="0">
              <a:buNone/>
            </a:pPr>
            <a:r>
              <a:rPr lang="en-US" dirty="0" smtClean="0"/>
              <a:t>A </a:t>
            </a:r>
            <a:r>
              <a:rPr lang="en-US" sz="3200" b="1" dirty="0" smtClean="0"/>
              <a:t>slice</a:t>
            </a:r>
            <a:r>
              <a:rPr lang="en-US" sz="3200" dirty="0" smtClean="0"/>
              <a:t> </a:t>
            </a:r>
            <a:r>
              <a:rPr lang="en-US" dirty="0" smtClean="0"/>
              <a:t>is a </a:t>
            </a:r>
            <a:r>
              <a:rPr lang="en-US" i="1" dirty="0" smtClean="0"/>
              <a:t>container</a:t>
            </a:r>
            <a:r>
              <a:rPr lang="en-US" dirty="0" smtClean="0"/>
              <a:t> of resources used in an </a:t>
            </a:r>
            <a:r>
              <a:rPr lang="en-US" i="1" dirty="0" smtClean="0"/>
              <a:t>experiment</a:t>
            </a:r>
            <a:r>
              <a:rPr lang="en-US" dirty="0" smtClean="0"/>
              <a:t>.</a:t>
            </a:r>
          </a:p>
        </p:txBody>
      </p:sp>
      <p:sp>
        <p:nvSpPr>
          <p:cNvPr id="13" name="Parallelogram 12"/>
          <p:cNvSpPr/>
          <p:nvPr/>
        </p:nvSpPr>
        <p:spPr>
          <a:xfrm rot="365662" flipH="1">
            <a:off x="6065230" y="4051180"/>
            <a:ext cx="2528971" cy="878415"/>
          </a:xfrm>
          <a:prstGeom prst="parallelogram">
            <a:avLst>
              <a:gd name="adj" fmla="val 11962"/>
            </a:avLst>
          </a:prstGeom>
          <a:gradFill flip="none" rotWithShape="1">
            <a:gsLst>
              <a:gs pos="0">
                <a:schemeClr val="bg2"/>
              </a:gs>
              <a:gs pos="100000">
                <a:srgbClr val="FFFFFF"/>
              </a:gs>
            </a:gsLst>
            <a:lin ang="55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Content Placeholder 2"/>
          <p:cNvSpPr txBox="1">
            <a:spLocks/>
          </p:cNvSpPr>
          <p:nvPr/>
        </p:nvSpPr>
        <p:spPr bwMode="auto">
          <a:xfrm>
            <a:off x="479313" y="3422369"/>
            <a:ext cx="6381879" cy="3191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spcBef>
                <a:spcPts val="0"/>
              </a:spcBef>
              <a:buFontTx/>
              <a:buNone/>
            </a:pPr>
            <a:r>
              <a:rPr lang="en-US" sz="2400" dirty="0" smtClean="0"/>
              <a:t>A slice can contain resources from one or more aggregates</a:t>
            </a:r>
          </a:p>
          <a:p>
            <a:pPr marL="0" indent="0">
              <a:spcBef>
                <a:spcPts val="1800"/>
              </a:spcBef>
              <a:buFontTx/>
              <a:buNone/>
            </a:pPr>
            <a:r>
              <a:rPr lang="en-US" sz="2400" dirty="0" smtClean="0"/>
              <a:t>A slice is in a single project </a:t>
            </a:r>
            <a:endParaRPr lang="en-US" sz="2400" dirty="0"/>
          </a:p>
          <a:p>
            <a:pPr marL="0" indent="0">
              <a:spcBef>
                <a:spcPts val="1800"/>
              </a:spcBef>
              <a:buFontTx/>
              <a:buNone/>
            </a:pPr>
            <a:r>
              <a:rPr lang="en-US" sz="2400" dirty="0" smtClean="0"/>
              <a:t>A slice has an </a:t>
            </a:r>
            <a:r>
              <a:rPr lang="en-US" sz="2400" b="1" i="1" dirty="0" smtClean="0"/>
              <a:t>expiration</a:t>
            </a:r>
            <a:endParaRPr lang="en-US" sz="2400" dirty="0" smtClean="0"/>
          </a:p>
          <a:p>
            <a:pPr marL="0" indent="0">
              <a:spcBef>
                <a:spcPts val="1800"/>
              </a:spcBef>
              <a:buFontTx/>
              <a:buNone/>
            </a:pPr>
            <a:r>
              <a:rPr lang="en-US" sz="2400" dirty="0" smtClean="0"/>
              <a:t>Slice names are </a:t>
            </a:r>
            <a:r>
              <a:rPr lang="en-US" sz="2400" b="1" i="1" dirty="0" smtClean="0"/>
              <a:t>public</a:t>
            </a:r>
            <a:r>
              <a:rPr lang="en-US" sz="2400" dirty="0" smtClean="0"/>
              <a:t>, </a:t>
            </a:r>
            <a:r>
              <a:rPr lang="en-US" sz="2400" b="1" i="1" dirty="0" smtClean="0"/>
              <a:t>reusable</a:t>
            </a:r>
            <a:r>
              <a:rPr lang="en-US" sz="2400" dirty="0" smtClean="0"/>
              <a:t> and </a:t>
            </a:r>
            <a:r>
              <a:rPr lang="en-US" sz="2400" b="1" i="1" dirty="0" smtClean="0"/>
              <a:t>unique </a:t>
            </a:r>
            <a:r>
              <a:rPr lang="en-US" sz="2400" i="1" dirty="0" smtClean="0"/>
              <a:t>(within a project)</a:t>
            </a:r>
            <a:endParaRPr lang="en-US" strike="sngStrike" dirty="0"/>
          </a:p>
        </p:txBody>
      </p:sp>
      <p:pic>
        <p:nvPicPr>
          <p:cNvPr id="51" name="Picture 5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9605" flipH="1">
            <a:off x="7333401" y="2127083"/>
            <a:ext cx="858397" cy="735667"/>
          </a:xfrm>
          <a:prstGeom prst="rect">
            <a:avLst/>
          </a:prstGeom>
        </p:spPr>
      </p:pic>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0395">
            <a:off x="6478869" y="2846416"/>
            <a:ext cx="858397" cy="735667"/>
          </a:xfrm>
          <a:prstGeom prst="rect">
            <a:avLst/>
          </a:prstGeom>
        </p:spPr>
      </p:pic>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5709" flipH="1">
            <a:off x="7509457" y="3935020"/>
            <a:ext cx="858397" cy="735667"/>
          </a:xfrm>
          <a:prstGeom prst="rect">
            <a:avLst/>
          </a:prstGeom>
        </p:spPr>
      </p:pic>
      <p:sp>
        <p:nvSpPr>
          <p:cNvPr id="12" name="Parallelogram 11"/>
          <p:cNvSpPr/>
          <p:nvPr/>
        </p:nvSpPr>
        <p:spPr>
          <a:xfrm rot="19861250">
            <a:off x="7712396" y="4409715"/>
            <a:ext cx="1113599" cy="884211"/>
          </a:xfrm>
          <a:prstGeom prst="parallelogram">
            <a:avLst>
              <a:gd name="adj" fmla="val 5526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a:stretch>
            <a:fillRect/>
          </a:stretch>
        </p:blipFill>
        <p:spPr>
          <a:xfrm rot="20687757">
            <a:off x="6843868" y="3855078"/>
            <a:ext cx="710686" cy="710686"/>
          </a:xfrm>
          <a:prstGeom prst="rect">
            <a:avLst/>
          </a:prstGeom>
        </p:spPr>
      </p:pic>
      <p:sp>
        <p:nvSpPr>
          <p:cNvPr id="11" name="Parallelogram 10"/>
          <p:cNvSpPr/>
          <p:nvPr/>
        </p:nvSpPr>
        <p:spPr>
          <a:xfrm rot="998658" flipH="1">
            <a:off x="5914992" y="4222447"/>
            <a:ext cx="2270410" cy="977940"/>
          </a:xfrm>
          <a:prstGeom prst="parallelogram">
            <a:avLst>
              <a:gd name="adj" fmla="val 2950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stretch>
            <a:fillRect/>
          </a:stretch>
        </p:blipFill>
        <p:spPr>
          <a:xfrm rot="1392268">
            <a:off x="7568925" y="3076470"/>
            <a:ext cx="689199" cy="689199"/>
          </a:xfrm>
          <a:prstGeom prst="rect">
            <a:avLst/>
          </a:prstGeom>
        </p:spPr>
      </p:pic>
      <p:pic>
        <p:nvPicPr>
          <p:cNvPr id="36" name="Picture 35"/>
          <p:cNvPicPr>
            <a:picLocks noChangeAspect="1"/>
          </p:cNvPicPr>
          <p:nvPr/>
        </p:nvPicPr>
        <p:blipFill>
          <a:blip r:embed="rId4"/>
          <a:stretch>
            <a:fillRect/>
          </a:stretch>
        </p:blipFill>
        <p:spPr>
          <a:xfrm rot="20687757">
            <a:off x="6839981" y="1694433"/>
            <a:ext cx="653657" cy="653657"/>
          </a:xfrm>
          <a:prstGeom prst="rect">
            <a:avLst/>
          </a:prstGeom>
        </p:spPr>
      </p:pic>
    </p:spTree>
    <p:extLst>
      <p:ext uri="{BB962C8B-B14F-4D97-AF65-F5344CB8AC3E}">
        <p14:creationId xmlns:p14="http://schemas.microsoft.com/office/powerpoint/2010/main" val="1916109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a:t>
            </a:r>
            <a:endParaRPr lang="en-US" dirty="0"/>
          </a:p>
        </p:txBody>
      </p:sp>
      <p:sp>
        <p:nvSpPr>
          <p:cNvPr id="3" name="Content Placeholder 2"/>
          <p:cNvSpPr>
            <a:spLocks noGrp="1"/>
          </p:cNvSpPr>
          <p:nvPr>
            <p:ph idx="1"/>
          </p:nvPr>
        </p:nvSpPr>
        <p:spPr>
          <a:xfrm>
            <a:off x="457199" y="1219200"/>
            <a:ext cx="5869992" cy="5181600"/>
          </a:xfrm>
        </p:spPr>
        <p:txBody>
          <a:bodyPr/>
          <a:lstStyle/>
          <a:p>
            <a:pPr marL="0" indent="0">
              <a:buNone/>
            </a:pPr>
            <a:endParaRPr lang="en-US" dirty="0" smtClean="0"/>
          </a:p>
          <a:p>
            <a:pPr marL="0" indent="0">
              <a:buNone/>
            </a:pPr>
            <a:r>
              <a:rPr lang="en-US" dirty="0" smtClean="0"/>
              <a:t>A </a:t>
            </a:r>
            <a:r>
              <a:rPr lang="en-US" sz="3200" b="1" dirty="0" smtClean="0"/>
              <a:t>resource</a:t>
            </a:r>
            <a:r>
              <a:rPr lang="en-US" sz="3200" dirty="0" smtClean="0"/>
              <a:t> </a:t>
            </a:r>
            <a:r>
              <a:rPr lang="en-US" dirty="0" smtClean="0"/>
              <a:t>is a piece of infrastructure</a:t>
            </a:r>
          </a:p>
          <a:p>
            <a:pPr marL="0" indent="0">
              <a:buNone/>
            </a:pPr>
            <a:endParaRPr lang="en-US" dirty="0"/>
          </a:p>
          <a:p>
            <a:pPr marL="0" indent="0">
              <a:buNone/>
            </a:pPr>
            <a:r>
              <a:rPr lang="en-US" sz="2000" dirty="0" smtClean="0"/>
              <a:t>A resource can be real or virtual.</a:t>
            </a:r>
            <a:endParaRPr lang="en-US" sz="2000" b="1" dirty="0" smtClean="0"/>
          </a:p>
          <a:p>
            <a:pPr marL="0" indent="0">
              <a:spcBef>
                <a:spcPts val="1680"/>
              </a:spcBef>
              <a:buNone/>
            </a:pPr>
            <a:r>
              <a:rPr lang="en-US" sz="2000" b="1" dirty="0" smtClean="0"/>
              <a:t>Resource specifications </a:t>
            </a:r>
            <a:r>
              <a:rPr lang="en-US" sz="2000" dirty="0" smtClean="0"/>
              <a:t>(aka. </a:t>
            </a:r>
            <a:r>
              <a:rPr lang="en-US" sz="2000" b="1" dirty="0" err="1" smtClean="0"/>
              <a:t>RSpecs</a:t>
            </a:r>
            <a:r>
              <a:rPr lang="en-US" sz="2000" dirty="0" smtClean="0"/>
              <a:t>)</a:t>
            </a:r>
            <a:r>
              <a:rPr lang="en-US" sz="2000" b="1" dirty="0" smtClean="0"/>
              <a:t> </a:t>
            </a:r>
            <a:r>
              <a:rPr lang="en-US" sz="2000" dirty="0" smtClean="0"/>
              <a:t>are used to describe and request resources. </a:t>
            </a:r>
          </a:p>
          <a:p>
            <a:pPr marL="0" indent="0">
              <a:spcBef>
                <a:spcPts val="1680"/>
              </a:spcBef>
              <a:buNone/>
            </a:pPr>
            <a:r>
              <a:rPr lang="en-US" sz="2000" dirty="0" smtClean="0"/>
              <a:t>Examples:</a:t>
            </a:r>
          </a:p>
          <a:p>
            <a:pPr>
              <a:spcBef>
                <a:spcPts val="600"/>
              </a:spcBef>
            </a:pPr>
            <a:r>
              <a:rPr lang="en-US" sz="2000" dirty="0"/>
              <a:t>Compute: computer </a:t>
            </a:r>
            <a:r>
              <a:rPr lang="en-US" sz="2000" dirty="0" err="1"/>
              <a:t>vs</a:t>
            </a:r>
            <a:r>
              <a:rPr lang="en-US" sz="2000" dirty="0"/>
              <a:t> virtual machine (VM)</a:t>
            </a:r>
          </a:p>
          <a:p>
            <a:pPr>
              <a:spcBef>
                <a:spcPts val="600"/>
              </a:spcBef>
            </a:pPr>
            <a:r>
              <a:rPr lang="en-US" sz="2000" dirty="0" err="1"/>
              <a:t>Wireline</a:t>
            </a:r>
            <a:r>
              <a:rPr lang="en-US" sz="2000" dirty="0"/>
              <a:t> Network: </a:t>
            </a:r>
            <a:r>
              <a:rPr lang="en-US" sz="2000" dirty="0" smtClean="0"/>
              <a:t>VLAN </a:t>
            </a:r>
            <a:r>
              <a:rPr lang="en-US" sz="2000" dirty="0"/>
              <a:t>or </a:t>
            </a:r>
            <a:r>
              <a:rPr lang="en-US" sz="2000" dirty="0" err="1" smtClean="0"/>
              <a:t>OpenFlow</a:t>
            </a:r>
            <a:endParaRPr lang="en-US" sz="2000" dirty="0" smtClean="0"/>
          </a:p>
          <a:p>
            <a:pPr>
              <a:spcBef>
                <a:spcPts val="600"/>
              </a:spcBef>
            </a:pPr>
            <a:r>
              <a:rPr lang="en-US" sz="2000" dirty="0" smtClean="0"/>
              <a:t>Wireless</a:t>
            </a:r>
            <a:r>
              <a:rPr lang="en-US" sz="2000" dirty="0"/>
              <a:t>: </a:t>
            </a:r>
            <a:r>
              <a:rPr lang="en-US" sz="2000" dirty="0" err="1"/>
              <a:t>WiMAX</a:t>
            </a:r>
            <a:r>
              <a:rPr lang="en-US" sz="2000" dirty="0"/>
              <a:t> </a:t>
            </a:r>
          </a:p>
          <a:p>
            <a:pPr marL="0" indent="0">
              <a:spcBef>
                <a:spcPts val="1680"/>
              </a:spcBef>
              <a:buNone/>
            </a:pPr>
            <a:endParaRPr lang="en-US" sz="2000" dirty="0" smtClean="0"/>
          </a:p>
        </p:txBody>
      </p:sp>
      <p:pic>
        <p:nvPicPr>
          <p:cNvPr id="10" name="Picture 9"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4718" y="1959716"/>
            <a:ext cx="1984861" cy="1701075"/>
          </a:xfrm>
          <a:prstGeom prst="rect">
            <a:avLst/>
          </a:prstGeom>
        </p:spPr>
      </p:pic>
      <p:pic>
        <p:nvPicPr>
          <p:cNvPr id="11" name="Picture 10"/>
          <p:cNvPicPr>
            <a:picLocks noChangeAspect="1"/>
          </p:cNvPicPr>
          <p:nvPr/>
        </p:nvPicPr>
        <p:blipFill>
          <a:blip r:embed="rId4"/>
          <a:stretch>
            <a:fillRect/>
          </a:stretch>
        </p:blipFill>
        <p:spPr>
          <a:xfrm>
            <a:off x="5728100" y="1335509"/>
            <a:ext cx="1725365" cy="1725365"/>
          </a:xfrm>
          <a:prstGeom prst="rect">
            <a:avLst/>
          </a:prstGeom>
        </p:spPr>
      </p:pic>
      <p:pic>
        <p:nvPicPr>
          <p:cNvPr id="15" name="Picture 23" descr="GENI rac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48784" y="3660791"/>
            <a:ext cx="2362200" cy="2362200"/>
          </a:xfrm>
          <a:prstGeom prst="rect">
            <a:avLst/>
          </a:prstGeom>
          <a:noFill/>
          <a:ln w="9525">
            <a:noFill/>
            <a:miter lim="800000"/>
            <a:headEnd/>
            <a:tailEnd/>
          </a:ln>
        </p:spPr>
      </p:pic>
    </p:spTree>
    <p:extLst>
      <p:ext uri="{BB962C8B-B14F-4D97-AF65-F5344CB8AC3E}">
        <p14:creationId xmlns:p14="http://schemas.microsoft.com/office/powerpoint/2010/main" val="31345059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geni.potx</Template>
  <TotalTime>110237</TotalTime>
  <Words>1382</Words>
  <Application>Microsoft Macintosh PowerPoint</Application>
  <PresentationFormat>On-screen Show (4:3)</PresentationFormat>
  <Paragraphs>214</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geni</vt:lpstr>
      <vt:lpstr>Custom Design</vt:lpstr>
      <vt:lpstr>GENI Terminology</vt:lpstr>
      <vt:lpstr>GENI Terminology</vt:lpstr>
      <vt:lpstr>Experimenter</vt:lpstr>
      <vt:lpstr>Creating a GENI account</vt:lpstr>
      <vt:lpstr>GENI User Authentication</vt:lpstr>
      <vt:lpstr>Creating a FIRE account</vt:lpstr>
      <vt:lpstr>Projects</vt:lpstr>
      <vt:lpstr>Slice</vt:lpstr>
      <vt:lpstr>Resource</vt:lpstr>
      <vt:lpstr>Aggregate</vt:lpstr>
      <vt:lpstr>Expiration and renewal</vt:lpstr>
      <vt:lpstr>Putting it all together</vt:lpstr>
      <vt:lpstr>Using SSH with a public/private keypair</vt:lpstr>
      <vt:lpstr>SSH with a password</vt:lpstr>
      <vt:lpstr>SSH with a private key</vt:lpstr>
    </vt:vector>
  </TitlesOfParts>
  <Company>BBN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Available GENI Resources</dc:title>
  <dc:creator>Aaron Falk</dc:creator>
  <cp:lastModifiedBy>Niky Riga</cp:lastModifiedBy>
  <cp:revision>1172</cp:revision>
  <cp:lastPrinted>2014-06-05T20:05:43Z</cp:lastPrinted>
  <dcterms:created xsi:type="dcterms:W3CDTF">2011-03-04T20:37:51Z</dcterms:created>
  <dcterms:modified xsi:type="dcterms:W3CDTF">2015-07-06T11:35:19Z</dcterms:modified>
</cp:coreProperties>
</file>