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313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94" r:id="rId16"/>
    <p:sldId id="489" r:id="rId17"/>
    <p:sldId id="445" r:id="rId18"/>
    <p:sldId id="473" r:id="rId19"/>
    <p:sldId id="490" r:id="rId20"/>
    <p:sldId id="401" r:id="rId21"/>
    <p:sldId id="402" r:id="rId22"/>
    <p:sldId id="403" r:id="rId23"/>
    <p:sldId id="399" r:id="rId24"/>
    <p:sldId id="404" r:id="rId25"/>
    <p:sldId id="495" r:id="rId26"/>
    <p:sldId id="405" r:id="rId27"/>
    <p:sldId id="492" r:id="rId28"/>
    <p:sldId id="493" r:id="rId29"/>
    <p:sldId id="365" r:id="rId30"/>
    <p:sldId id="497" r:id="rId31"/>
    <p:sldId id="498" r:id="rId32"/>
    <p:sldId id="501" r:id="rId33"/>
    <p:sldId id="502" r:id="rId34"/>
    <p:sldId id="503" r:id="rId35"/>
    <p:sldId id="504" r:id="rId36"/>
    <p:sldId id="505" r:id="rId37"/>
    <p:sldId id="506" r:id="rId38"/>
    <p:sldId id="512" r:id="rId39"/>
    <p:sldId id="515" r:id="rId40"/>
    <p:sldId id="516" r:id="rId41"/>
    <p:sldId id="517" r:id="rId42"/>
    <p:sldId id="518" r:id="rId43"/>
    <p:sldId id="519" r:id="rId44"/>
    <p:sldId id="520" r:id="rId45"/>
    <p:sldId id="496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9333"/>
    <a:srgbClr val="E1812C"/>
    <a:srgbClr val="E0812C"/>
    <a:srgbClr val="C77327"/>
    <a:srgbClr val="E3842D"/>
    <a:srgbClr val="E5862F"/>
    <a:srgbClr val="C68746"/>
    <a:srgbClr val="FFFF66"/>
    <a:srgbClr val="948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5" autoAdjust="0"/>
    <p:restoredTop sz="86454" autoAdjust="0"/>
  </p:normalViewPr>
  <p:slideViewPr>
    <p:cSldViewPr snapToGrid="0" snapToObjects="1">
      <p:cViewPr>
        <p:scale>
          <a:sx n="55" d="100"/>
          <a:sy n="55" d="100"/>
        </p:scale>
        <p:origin x="-164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A01D6-D683-0449-A49E-179EFCD68CF8}" type="slidenum">
              <a:rPr lang="de-DE"/>
              <a:pPr/>
              <a:t>22</a:t>
            </a:fld>
            <a:endParaRPr lang="de-DE"/>
          </a:p>
        </p:txBody>
      </p:sp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/>
              <a:t>Now I’ll describe the API that tries to meet these goals.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07F3566-DA86-C842-9E34-7935B9549CAB}" type="slidenum">
              <a:rPr lang="en-US" sz="1200">
                <a:latin typeface="Calibri" charset="0"/>
              </a:rPr>
              <a:pPr algn="r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BB4-C7B3-40A8-A93D-115487D9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6200" y="76200"/>
            <a:ext cx="2667000" cy="44196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 err="1" smtClean="0"/>
              <a:t>Wordmark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1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fld id="{F0B9EE18-F6D1-E846-95FF-32427CAB0805}" type="slidenum">
              <a:rPr lang="en-US" sz="1000">
                <a:solidFill>
                  <a:schemeClr val="bg2"/>
                </a:solidFill>
                <a:ea typeface="Arial" pitchFamily="-65" charset="0"/>
                <a:cs typeface="Arial" pitchFamily="-65" charset="0"/>
              </a:rPr>
              <a:pPr algn="r"/>
              <a:t>‹#›</a:t>
            </a:fld>
            <a:endParaRPr lang="en-US" sz="1000">
              <a:solidFill>
                <a:schemeClr val="bg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hyperlink" Target="http://flowgrammable.org/sdn/openflow/message-layer/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microsoft.com/office/2007/relationships/hdphoto" Target="../media/hdphoto1.wdp"/><Relationship Id="rId6" Type="http://schemas.openxmlformats.org/officeDocument/2006/relationships/image" Target="../media/image32.jpeg"/><Relationship Id="rId7" Type="http://schemas.openxmlformats.org/officeDocument/2006/relationships/image" Target="../media/image33.jpg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3j0Pi1byEw3UM&amp;tbnid=9ae0dMUZBz2C9M:&amp;ved=0CAUQjRw&amp;url=http://www.vectoropenstock.com/2264-Ethernet-Gigabit-Switch--vector&amp;ei=94UwUsDEK4vk9gT-5oHYBg&amp;bvm=bv.51773540,d.aWc&amp;psig=AFQjCNE7AdF7Rv7ZW3oPdM2Um8HKqjv_aA&amp;ust=1378997819482011" TargetMode="External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221" y="1910558"/>
            <a:ext cx="6738289" cy="1470025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smtClean="0"/>
              <a:t>OpenFlow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9222" y="4124211"/>
            <a:ext cx="6457754" cy="205617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Niky Riga</a:t>
            </a:r>
          </a:p>
          <a:p>
            <a:r>
              <a:rPr lang="en-US" dirty="0" smtClean="0"/>
              <a:t>GENI</a:t>
            </a:r>
            <a:r>
              <a:rPr lang="en-US" baseline="0" dirty="0" smtClean="0"/>
              <a:t> Project Office</a:t>
            </a:r>
          </a:p>
        </p:txBody>
      </p:sp>
      <p:pic>
        <p:nvPicPr>
          <p:cNvPr id="5" name="Picture 4" descr="all_off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5" y="977900"/>
            <a:ext cx="196047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benefits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xternal control</a:t>
            </a:r>
          </a:p>
          <a:p>
            <a:pPr lvl="1"/>
            <a:r>
              <a:rPr lang="en-US" dirty="0" smtClean="0"/>
              <a:t>Enables network Apps </a:t>
            </a:r>
          </a:p>
          <a:p>
            <a:pPr lvl="1"/>
            <a:r>
              <a:rPr lang="en-US" dirty="0" smtClean="0"/>
              <a:t>General-purpose computers (Moore’s Law)</a:t>
            </a:r>
          </a:p>
          <a:p>
            <a:pPr lvl="1"/>
            <a:r>
              <a:rPr lang="en-US" dirty="0" smtClean="0"/>
              <a:t>Deeper integration</a:t>
            </a:r>
          </a:p>
          <a:p>
            <a:pPr lvl="1"/>
            <a:r>
              <a:rPr lang="en-US" dirty="0" smtClean="0"/>
              <a:t>Network hardware becomes a commodity</a:t>
            </a:r>
          </a:p>
          <a:p>
            <a:endParaRPr lang="en-US" dirty="0" smtClean="0"/>
          </a:p>
          <a:p>
            <a:r>
              <a:rPr lang="en-US" b="1" dirty="0" smtClean="0"/>
              <a:t>Centralized </a:t>
            </a:r>
            <a:r>
              <a:rPr lang="en-US" b="1" dirty="0"/>
              <a:t>control</a:t>
            </a:r>
          </a:p>
          <a:p>
            <a:pPr lvl="1"/>
            <a:r>
              <a:rPr lang="en-US" dirty="0" smtClean="0"/>
              <a:t>One place for apps to interact (authentication, </a:t>
            </a:r>
            <a:r>
              <a:rPr lang="en-US" dirty="0" err="1" smtClean="0"/>
              <a:t>auth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Simplifies algorithms</a:t>
            </a:r>
          </a:p>
          <a:p>
            <a:pPr lvl="1"/>
            <a:r>
              <a:rPr lang="en-US" dirty="0"/>
              <a:t>Global Optimization and planning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251" y="6234305"/>
            <a:ext cx="8987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400" dirty="0" smtClean="0"/>
              <a:t>[1]</a:t>
            </a:r>
            <a:r>
              <a:rPr lang="en-US" sz="1400" dirty="0"/>
              <a:t>: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: A radical New idea in Networking, Thomas A. </a:t>
            </a:r>
            <a:r>
              <a:rPr lang="en-US" sz="1400" dirty="0" err="1" smtClean="0"/>
              <a:t>Limoncelli</a:t>
            </a:r>
            <a:r>
              <a:rPr lang="en-US" sz="1400" dirty="0" smtClean="0"/>
              <a:t> </a:t>
            </a:r>
            <a:r>
              <a:rPr lang="en-US" sz="1200" dirty="0"/>
              <a:t>CACM 08/12 (</a:t>
            </a:r>
            <a:r>
              <a:rPr lang="en-US" sz="1200" dirty="0" err="1"/>
              <a:t>Vol</a:t>
            </a:r>
            <a:r>
              <a:rPr lang="en-US" sz="1200" dirty="0"/>
              <a:t> 55 No. 8)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007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Campus</a:t>
            </a:r>
          </a:p>
          <a:p>
            <a:pPr marL="457200" lvl="1" indent="0">
              <a:buNone/>
            </a:pPr>
            <a:r>
              <a:rPr lang="en-US" sz="2000" dirty="0" smtClean="0"/>
              <a:t>Multiple buildings, heterogeneous IT, groups of users, campus backbone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Enterprise Data Centers</a:t>
            </a:r>
          </a:p>
          <a:p>
            <a:pPr marL="457200" lvl="1" indent="0">
              <a:buNone/>
            </a:pPr>
            <a:r>
              <a:rPr lang="en-US" sz="2000" dirty="0" smtClean="0"/>
              <a:t>Security, various sizes, storage, WAN optimizations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Data Centers – Clouds</a:t>
            </a:r>
          </a:p>
          <a:p>
            <a:pPr marL="457200" lvl="1" indent="0">
              <a:buNone/>
            </a:pPr>
            <a:r>
              <a:rPr lang="en-US" sz="2000" dirty="0" smtClean="0"/>
              <a:t>Multi-tenant, </a:t>
            </a:r>
            <a:r>
              <a:rPr lang="en-US" sz="2000" dirty="0" err="1" smtClean="0"/>
              <a:t>virutalization</a:t>
            </a:r>
            <a:r>
              <a:rPr lang="en-US" sz="2000" dirty="0" smtClean="0"/>
              <a:t>, disaster recovery, VM mobility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WAN</a:t>
            </a:r>
          </a:p>
          <a:p>
            <a:pPr marL="457200" lvl="1" indent="0">
              <a:buNone/>
            </a:pPr>
            <a:r>
              <a:rPr lang="en-US" sz="2000" dirty="0" smtClean="0"/>
              <a:t>Diversity, multiple domains/carriers/users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9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Google global private WAN </a:t>
            </a:r>
            <a:r>
              <a:rPr lang="en-US" dirty="0" smtClean="0"/>
              <a:t>[1]</a:t>
            </a:r>
          </a:p>
          <a:p>
            <a:pPr marL="457200" lvl="1" indent="0">
              <a:buNone/>
            </a:pPr>
            <a:r>
              <a:rPr lang="en-US" sz="2000" dirty="0" smtClean="0"/>
              <a:t>Connects dozens of datacenters worldwide with a long-term average of 70% utilization over all links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Stanford Campus </a:t>
            </a:r>
            <a:r>
              <a:rPr lang="en-US" b="1" dirty="0" smtClean="0">
                <a:solidFill>
                  <a:schemeClr val="tx1"/>
                </a:solidFill>
              </a:rPr>
              <a:t>deployment</a:t>
            </a:r>
          </a:p>
          <a:p>
            <a:pPr marL="457200" lvl="1" indent="0">
              <a:buNone/>
            </a:pPr>
            <a:r>
              <a:rPr lang="en-US" sz="2000" dirty="0" smtClean="0"/>
              <a:t>Part of Stanford campus </a:t>
            </a:r>
            <a:br>
              <a:rPr lang="en-US" sz="2000" dirty="0" smtClean="0"/>
            </a:br>
            <a:r>
              <a:rPr lang="en-US" sz="2000" dirty="0" smtClean="0"/>
              <a:t>migrated to </a:t>
            </a:r>
            <a:r>
              <a:rPr lang="en-US" sz="2000" dirty="0" err="1" smtClean="0"/>
              <a:t>OpenFlow</a:t>
            </a:r>
            <a:endParaRPr lang="en-US" sz="20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r>
              <a:rPr lang="en-US" b="1" dirty="0" smtClean="0"/>
              <a:t>NTT’s BGP </a:t>
            </a:r>
            <a:r>
              <a:rPr lang="en-US" b="1" dirty="0"/>
              <a:t>Free </a:t>
            </a:r>
            <a:r>
              <a:rPr lang="en-US" b="1" dirty="0" smtClean="0"/>
              <a:t>Edge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sz="105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Internet </a:t>
            </a:r>
            <a:r>
              <a:rPr lang="en-US" b="1" dirty="0">
                <a:solidFill>
                  <a:schemeClr val="tx1"/>
                </a:solidFill>
              </a:rPr>
              <a:t>2 - </a:t>
            </a:r>
            <a:r>
              <a:rPr lang="en-US" b="1" dirty="0" smtClean="0">
                <a:solidFill>
                  <a:schemeClr val="tx1"/>
                </a:solidFill>
              </a:rPr>
              <a:t>AL2S</a:t>
            </a:r>
          </a:p>
          <a:p>
            <a:pPr marL="452438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Can build Layer 2 circuits between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any Internet 2 end-points 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78" y="6163051"/>
            <a:ext cx="873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i="1" dirty="0" smtClean="0"/>
              <a:t>B4: Experience with a Globally-Deployed Software Defined WAN</a:t>
            </a:r>
            <a:r>
              <a:rPr lang="en-US" sz="1600" dirty="0" smtClean="0"/>
              <a:t>, SIGCOMM’13, Jain et al.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0844" y="3429468"/>
            <a:ext cx="3603305" cy="2018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7430" y="5360093"/>
            <a:ext cx="419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www.ntt-review.jp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/archive/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ntttechnical.php?contents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=ntr201310fa3.html</a:t>
            </a:r>
          </a:p>
        </p:txBody>
      </p:sp>
    </p:spTree>
    <p:extLst>
      <p:ext uri="{BB962C8B-B14F-4D97-AF65-F5344CB8AC3E}">
        <p14:creationId xmlns:p14="http://schemas.microsoft.com/office/powerpoint/2010/main" val="172548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GENI and </a:t>
            </a:r>
            <a:r>
              <a:rPr lang="en-US" dirty="0" err="1" smtClean="0"/>
              <a:t>OpenFlow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7389" y="1016628"/>
            <a:ext cx="8686801" cy="19755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ea typeface="Kozuka Gothic Pro L" charset="0"/>
              </a:rPr>
              <a:t>Key GENI concept: slices &amp; deep programmability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ea typeface="Kozuka Gothic Pro L" charset="0"/>
              </a:rPr>
              <a:t>Internet: open innovation in application programs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charset="0"/>
                <a:ea typeface="Kozuka Gothic Pro L" charset="0"/>
              </a:rPr>
              <a:t>GENI: open innovation deep into the network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90770" y="2423408"/>
            <a:ext cx="4768850" cy="4023383"/>
            <a:chOff x="2895600" y="1447800"/>
            <a:chExt cx="6000750" cy="4903788"/>
          </a:xfrm>
        </p:grpSpPr>
        <p:sp>
          <p:nvSpPr>
            <p:cNvPr id="157" name="Freeform 23"/>
            <p:cNvSpPr>
              <a:spLocks/>
            </p:cNvSpPr>
            <p:nvPr/>
          </p:nvSpPr>
          <p:spPr bwMode="auto">
            <a:xfrm>
              <a:off x="3733800" y="1828800"/>
              <a:ext cx="3352800" cy="1046163"/>
            </a:xfrm>
            <a:custGeom>
              <a:avLst/>
              <a:gdLst/>
              <a:ahLst/>
              <a:cxnLst>
                <a:cxn ang="0">
                  <a:pos x="0" y="579"/>
                </a:cxn>
                <a:cxn ang="0">
                  <a:pos x="1248" y="579"/>
                </a:cxn>
                <a:cxn ang="0">
                  <a:pos x="2016" y="99"/>
                </a:cxn>
                <a:cxn ang="0">
                  <a:pos x="1824" y="51"/>
                </a:cxn>
                <a:cxn ang="0">
                  <a:pos x="1112" y="403"/>
                </a:cxn>
                <a:cxn ang="0">
                  <a:pos x="48" y="387"/>
                </a:cxn>
              </a:cxnLst>
              <a:rect l="0" t="0" r="r" b="b"/>
              <a:pathLst>
                <a:path w="2112" h="659">
                  <a:moveTo>
                    <a:pt x="0" y="579"/>
                  </a:moveTo>
                  <a:cubicBezTo>
                    <a:pt x="456" y="619"/>
                    <a:pt x="912" y="659"/>
                    <a:pt x="1248" y="579"/>
                  </a:cubicBezTo>
                  <a:cubicBezTo>
                    <a:pt x="1584" y="499"/>
                    <a:pt x="1920" y="187"/>
                    <a:pt x="2016" y="99"/>
                  </a:cubicBezTo>
                  <a:cubicBezTo>
                    <a:pt x="2112" y="11"/>
                    <a:pt x="1975" y="0"/>
                    <a:pt x="1824" y="51"/>
                  </a:cubicBezTo>
                  <a:cubicBezTo>
                    <a:pt x="1673" y="102"/>
                    <a:pt x="1408" y="347"/>
                    <a:pt x="1112" y="403"/>
                  </a:cubicBezTo>
                  <a:cubicBezTo>
                    <a:pt x="816" y="459"/>
                    <a:pt x="270" y="390"/>
                    <a:pt x="48" y="387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24"/>
            <p:cNvSpPr>
              <a:spLocks/>
            </p:cNvSpPr>
            <p:nvPr/>
          </p:nvSpPr>
          <p:spPr bwMode="auto">
            <a:xfrm>
              <a:off x="4127500" y="2128838"/>
              <a:ext cx="2951163" cy="2024062"/>
            </a:xfrm>
            <a:custGeom>
              <a:avLst/>
              <a:gdLst/>
              <a:ahLst/>
              <a:cxnLst>
                <a:cxn ang="0">
                  <a:pos x="40" y="1187"/>
                </a:cxn>
                <a:cxn ang="0">
                  <a:pos x="1096" y="1110"/>
                </a:cxn>
                <a:cxn ang="0">
                  <a:pos x="1768" y="195"/>
                </a:cxn>
                <a:cxn ang="0">
                  <a:pos x="1640" y="123"/>
                </a:cxn>
                <a:cxn ang="0">
                  <a:pos x="960" y="934"/>
                </a:cxn>
                <a:cxn ang="0">
                  <a:pos x="0" y="1051"/>
                </a:cxn>
              </a:cxnLst>
              <a:rect l="0" t="0" r="r" b="b"/>
              <a:pathLst>
                <a:path w="1859" h="1275">
                  <a:moveTo>
                    <a:pt x="40" y="1187"/>
                  </a:moveTo>
                  <a:cubicBezTo>
                    <a:pt x="215" y="1174"/>
                    <a:pt x="808" y="1275"/>
                    <a:pt x="1096" y="1110"/>
                  </a:cubicBezTo>
                  <a:cubicBezTo>
                    <a:pt x="1384" y="945"/>
                    <a:pt x="1677" y="359"/>
                    <a:pt x="1768" y="195"/>
                  </a:cubicBezTo>
                  <a:cubicBezTo>
                    <a:pt x="1859" y="31"/>
                    <a:pt x="1775" y="0"/>
                    <a:pt x="1640" y="123"/>
                  </a:cubicBezTo>
                  <a:cubicBezTo>
                    <a:pt x="1505" y="246"/>
                    <a:pt x="1233" y="779"/>
                    <a:pt x="960" y="934"/>
                  </a:cubicBezTo>
                  <a:cubicBezTo>
                    <a:pt x="687" y="1089"/>
                    <a:pt x="200" y="1027"/>
                    <a:pt x="0" y="1051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Cloud"/>
            <p:cNvSpPr>
              <a:spLocks noChangeAspect="1" noEditPoints="1" noChangeArrowheads="1"/>
            </p:cNvSpPr>
            <p:nvPr/>
          </p:nvSpPr>
          <p:spPr bwMode="auto">
            <a:xfrm>
              <a:off x="5867400" y="1447800"/>
              <a:ext cx="2438400" cy="1143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dirty="0"/>
                <a:t>Good old Internet</a:t>
              </a:r>
            </a:p>
          </p:txBody>
        </p:sp>
        <p:sp>
          <p:nvSpPr>
            <p:cNvPr id="312" name="Freeform 25"/>
            <p:cNvSpPr>
              <a:spLocks/>
            </p:cNvSpPr>
            <p:nvPr/>
          </p:nvSpPr>
          <p:spPr bwMode="auto">
            <a:xfrm>
              <a:off x="3429000" y="2819400"/>
              <a:ext cx="5041900" cy="8001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488" y="240"/>
                </a:cxn>
                <a:cxn ang="0">
                  <a:pos x="2928" y="240"/>
                </a:cxn>
                <a:cxn ang="0">
                  <a:pos x="2880" y="480"/>
                </a:cxn>
                <a:cxn ang="0">
                  <a:pos x="1152" y="384"/>
                </a:cxn>
                <a:cxn ang="0">
                  <a:pos x="0" y="96"/>
                </a:cxn>
              </a:cxnLst>
              <a:rect l="0" t="0" r="r" b="b"/>
              <a:pathLst>
                <a:path w="3176" h="504">
                  <a:moveTo>
                    <a:pt x="96" y="0"/>
                  </a:moveTo>
                  <a:cubicBezTo>
                    <a:pt x="556" y="100"/>
                    <a:pt x="1016" y="200"/>
                    <a:pt x="1488" y="240"/>
                  </a:cubicBezTo>
                  <a:cubicBezTo>
                    <a:pt x="1960" y="280"/>
                    <a:pt x="2696" y="200"/>
                    <a:pt x="2928" y="240"/>
                  </a:cubicBezTo>
                  <a:cubicBezTo>
                    <a:pt x="3160" y="280"/>
                    <a:pt x="3176" y="456"/>
                    <a:pt x="2880" y="480"/>
                  </a:cubicBezTo>
                  <a:cubicBezTo>
                    <a:pt x="2584" y="504"/>
                    <a:pt x="1632" y="448"/>
                    <a:pt x="1152" y="384"/>
                  </a:cubicBezTo>
                  <a:cubicBezTo>
                    <a:pt x="672" y="320"/>
                    <a:pt x="336" y="208"/>
                    <a:pt x="0" y="96"/>
                  </a:cubicBezTo>
                </a:path>
              </a:pathLst>
            </a:custGeom>
            <a:solidFill>
              <a:srgbClr val="A3C1C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26"/>
            <p:cNvSpPr>
              <a:spLocks/>
            </p:cNvSpPr>
            <p:nvPr/>
          </p:nvSpPr>
          <p:spPr bwMode="auto">
            <a:xfrm>
              <a:off x="3962400" y="3760788"/>
              <a:ext cx="4778375" cy="673100"/>
            </a:xfrm>
            <a:custGeom>
              <a:avLst/>
              <a:gdLst/>
              <a:ahLst/>
              <a:cxnLst>
                <a:cxn ang="0">
                  <a:pos x="96" y="31"/>
                </a:cxn>
                <a:cxn ang="0">
                  <a:pos x="1288" y="223"/>
                </a:cxn>
                <a:cxn ang="0">
                  <a:pos x="2656" y="7"/>
                </a:cxn>
                <a:cxn ang="0">
                  <a:pos x="2760" y="183"/>
                </a:cxn>
                <a:cxn ang="0">
                  <a:pos x="1152" y="415"/>
                </a:cxn>
                <a:cxn ang="0">
                  <a:pos x="0" y="127"/>
                </a:cxn>
              </a:cxnLst>
              <a:rect l="0" t="0" r="r" b="b"/>
              <a:pathLst>
                <a:path w="3010" h="424">
                  <a:moveTo>
                    <a:pt x="96" y="31"/>
                  </a:moveTo>
                  <a:cubicBezTo>
                    <a:pt x="295" y="63"/>
                    <a:pt x="861" y="227"/>
                    <a:pt x="1288" y="223"/>
                  </a:cubicBezTo>
                  <a:cubicBezTo>
                    <a:pt x="1715" y="219"/>
                    <a:pt x="2411" y="14"/>
                    <a:pt x="2656" y="7"/>
                  </a:cubicBezTo>
                  <a:cubicBezTo>
                    <a:pt x="2901" y="0"/>
                    <a:pt x="3010" y="115"/>
                    <a:pt x="2760" y="183"/>
                  </a:cubicBezTo>
                  <a:cubicBezTo>
                    <a:pt x="2510" y="251"/>
                    <a:pt x="1612" y="424"/>
                    <a:pt x="1152" y="415"/>
                  </a:cubicBezTo>
                  <a:cubicBezTo>
                    <a:pt x="692" y="406"/>
                    <a:pt x="336" y="239"/>
                    <a:pt x="0" y="127"/>
                  </a:cubicBezTo>
                </a:path>
              </a:pathLst>
            </a:custGeom>
            <a:solidFill>
              <a:srgbClr val="A3C1C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27"/>
            <p:cNvSpPr>
              <a:spLocks/>
            </p:cNvSpPr>
            <p:nvPr/>
          </p:nvSpPr>
          <p:spPr bwMode="auto">
            <a:xfrm>
              <a:off x="3962400" y="4316413"/>
              <a:ext cx="4789488" cy="67468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208" y="225"/>
                </a:cxn>
                <a:cxn ang="0">
                  <a:pos x="2696" y="177"/>
                </a:cxn>
                <a:cxn ang="0">
                  <a:pos x="2760" y="345"/>
                </a:cxn>
                <a:cxn ang="0">
                  <a:pos x="1152" y="384"/>
                </a:cxn>
                <a:cxn ang="0">
                  <a:pos x="0" y="96"/>
                </a:cxn>
              </a:cxnLst>
              <a:rect l="0" t="0" r="r" b="b"/>
              <a:pathLst>
                <a:path w="3017" h="425">
                  <a:moveTo>
                    <a:pt x="96" y="0"/>
                  </a:moveTo>
                  <a:cubicBezTo>
                    <a:pt x="281" y="37"/>
                    <a:pt x="775" y="195"/>
                    <a:pt x="1208" y="225"/>
                  </a:cubicBezTo>
                  <a:cubicBezTo>
                    <a:pt x="1641" y="255"/>
                    <a:pt x="2437" y="157"/>
                    <a:pt x="2696" y="177"/>
                  </a:cubicBezTo>
                  <a:cubicBezTo>
                    <a:pt x="2955" y="197"/>
                    <a:pt x="3017" y="310"/>
                    <a:pt x="2760" y="345"/>
                  </a:cubicBezTo>
                  <a:cubicBezTo>
                    <a:pt x="2503" y="380"/>
                    <a:pt x="1612" y="425"/>
                    <a:pt x="1152" y="384"/>
                  </a:cubicBezTo>
                  <a:cubicBezTo>
                    <a:pt x="692" y="343"/>
                    <a:pt x="336" y="208"/>
                    <a:pt x="0" y="96"/>
                  </a:cubicBezTo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Freeform 28"/>
            <p:cNvSpPr>
              <a:spLocks/>
            </p:cNvSpPr>
            <p:nvPr/>
          </p:nvSpPr>
          <p:spPr bwMode="auto">
            <a:xfrm>
              <a:off x="3962400" y="4800600"/>
              <a:ext cx="4851400" cy="8620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08" y="321"/>
                </a:cxn>
                <a:cxn ang="0">
                  <a:pos x="2800" y="256"/>
                </a:cxn>
                <a:cxn ang="0">
                  <a:pos x="2744" y="480"/>
                </a:cxn>
                <a:cxn ang="0">
                  <a:pos x="1152" y="480"/>
                </a:cxn>
                <a:cxn ang="0">
                  <a:pos x="0" y="104"/>
                </a:cxn>
              </a:cxnLst>
              <a:rect l="0" t="0" r="r" b="b"/>
              <a:pathLst>
                <a:path w="3056" h="543">
                  <a:moveTo>
                    <a:pt x="104" y="0"/>
                  </a:moveTo>
                  <a:cubicBezTo>
                    <a:pt x="289" y="52"/>
                    <a:pt x="759" y="278"/>
                    <a:pt x="1208" y="321"/>
                  </a:cubicBezTo>
                  <a:cubicBezTo>
                    <a:pt x="1657" y="364"/>
                    <a:pt x="2544" y="230"/>
                    <a:pt x="2800" y="256"/>
                  </a:cubicBezTo>
                  <a:cubicBezTo>
                    <a:pt x="3056" y="282"/>
                    <a:pt x="3019" y="443"/>
                    <a:pt x="2744" y="480"/>
                  </a:cubicBezTo>
                  <a:cubicBezTo>
                    <a:pt x="2469" y="517"/>
                    <a:pt x="1609" y="543"/>
                    <a:pt x="1152" y="480"/>
                  </a:cubicBezTo>
                  <a:cubicBezTo>
                    <a:pt x="695" y="417"/>
                    <a:pt x="240" y="182"/>
                    <a:pt x="0" y="104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Freeform 29"/>
            <p:cNvSpPr>
              <a:spLocks/>
            </p:cNvSpPr>
            <p:nvPr/>
          </p:nvSpPr>
          <p:spPr bwMode="auto">
            <a:xfrm>
              <a:off x="3886200" y="5181600"/>
              <a:ext cx="5010150" cy="116998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200" y="424"/>
                </a:cxn>
                <a:cxn ang="0">
                  <a:pos x="2888" y="488"/>
                </a:cxn>
                <a:cxn ang="0">
                  <a:pos x="2808" y="720"/>
                </a:cxn>
                <a:cxn ang="0">
                  <a:pos x="1144" y="592"/>
                </a:cxn>
                <a:cxn ang="0">
                  <a:pos x="0" y="104"/>
                </a:cxn>
              </a:cxnLst>
              <a:rect l="0" t="0" r="r" b="b"/>
              <a:pathLst>
                <a:path w="3156" h="737">
                  <a:moveTo>
                    <a:pt x="104" y="0"/>
                  </a:moveTo>
                  <a:cubicBezTo>
                    <a:pt x="287" y="71"/>
                    <a:pt x="736" y="343"/>
                    <a:pt x="1200" y="424"/>
                  </a:cubicBezTo>
                  <a:cubicBezTo>
                    <a:pt x="1664" y="505"/>
                    <a:pt x="2620" y="439"/>
                    <a:pt x="2888" y="488"/>
                  </a:cubicBezTo>
                  <a:cubicBezTo>
                    <a:pt x="3156" y="537"/>
                    <a:pt x="3099" y="703"/>
                    <a:pt x="2808" y="720"/>
                  </a:cubicBezTo>
                  <a:cubicBezTo>
                    <a:pt x="2517" y="737"/>
                    <a:pt x="1612" y="695"/>
                    <a:pt x="1144" y="592"/>
                  </a:cubicBezTo>
                  <a:cubicBezTo>
                    <a:pt x="676" y="489"/>
                    <a:pt x="238" y="206"/>
                    <a:pt x="0" y="104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17" name="Picture 4" descr="MC90043979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20980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Text Box 34"/>
            <p:cNvSpPr txBox="1">
              <a:spLocks noChangeArrowheads="1"/>
            </p:cNvSpPr>
            <p:nvPr/>
          </p:nvSpPr>
          <p:spPr bwMode="auto">
            <a:xfrm>
              <a:off x="4419600" y="24384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0</a:t>
              </a:r>
            </a:p>
          </p:txBody>
        </p:sp>
        <p:sp>
          <p:nvSpPr>
            <p:cNvPr id="319" name="Text Box 35"/>
            <p:cNvSpPr txBox="1">
              <a:spLocks noChangeArrowheads="1"/>
            </p:cNvSpPr>
            <p:nvPr/>
          </p:nvSpPr>
          <p:spPr bwMode="auto">
            <a:xfrm>
              <a:off x="6324600" y="32004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 dirty="0"/>
                <a:t>Slice 1</a:t>
              </a:r>
            </a:p>
          </p:txBody>
        </p:sp>
        <p:sp>
          <p:nvSpPr>
            <p:cNvPr id="320" name="Text Box 36"/>
            <p:cNvSpPr txBox="1">
              <a:spLocks noChangeArrowheads="1"/>
            </p:cNvSpPr>
            <p:nvPr/>
          </p:nvSpPr>
          <p:spPr bwMode="auto">
            <a:xfrm>
              <a:off x="6629400" y="45720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2</a:t>
              </a:r>
            </a:p>
          </p:txBody>
        </p:sp>
        <p:sp>
          <p:nvSpPr>
            <p:cNvPr id="321" name="Text Box 37"/>
            <p:cNvSpPr txBox="1">
              <a:spLocks noChangeArrowheads="1"/>
            </p:cNvSpPr>
            <p:nvPr/>
          </p:nvSpPr>
          <p:spPr bwMode="auto">
            <a:xfrm>
              <a:off x="6781800" y="52578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3</a:t>
              </a:r>
            </a:p>
          </p:txBody>
        </p:sp>
        <p:sp>
          <p:nvSpPr>
            <p:cNvPr id="322" name="Text Box 38"/>
            <p:cNvSpPr txBox="1">
              <a:spLocks noChangeArrowheads="1"/>
            </p:cNvSpPr>
            <p:nvPr/>
          </p:nvSpPr>
          <p:spPr bwMode="auto">
            <a:xfrm>
              <a:off x="7010400" y="5943600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/>
                <a:t>Slice 4</a:t>
              </a:r>
            </a:p>
          </p:txBody>
        </p:sp>
        <p:sp>
          <p:nvSpPr>
            <p:cNvPr id="324" name="Text Box 35"/>
            <p:cNvSpPr txBox="1">
              <a:spLocks noChangeArrowheads="1"/>
            </p:cNvSpPr>
            <p:nvPr/>
          </p:nvSpPr>
          <p:spPr bwMode="auto">
            <a:xfrm>
              <a:off x="6477000" y="3946525"/>
              <a:ext cx="947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eaLnBrk="1" hangingPunct="1"/>
              <a:r>
                <a:rPr lang="en-US" sz="2000" dirty="0"/>
                <a:t>Slice 1</a:t>
              </a:r>
            </a:p>
          </p:txBody>
        </p:sp>
      </p:grpSp>
      <p:sp>
        <p:nvSpPr>
          <p:cNvPr id="325" name="Content Placeholder 3"/>
          <p:cNvSpPr>
            <a:spLocks noGrp="1"/>
          </p:cNvSpPr>
          <p:nvPr>
            <p:ph sz="half" idx="1"/>
          </p:nvPr>
        </p:nvSpPr>
        <p:spPr>
          <a:xfrm>
            <a:off x="351223" y="4982853"/>
            <a:ext cx="4589506" cy="170896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 err="1" smtClean="0">
                <a:latin typeface="Arial" charset="0"/>
                <a:ea typeface="Kozuka Gothic Pro L" charset="0"/>
              </a:rPr>
              <a:t>OpenFlow</a:t>
            </a:r>
            <a:r>
              <a:rPr lang="en-US" dirty="0" smtClean="0">
                <a:latin typeface="Arial" charset="0"/>
                <a:ea typeface="Kozuka Gothic Pro L" charset="0"/>
              </a:rPr>
              <a:t> switches one of the ways GENI is providing deep programmability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42" y="2636536"/>
            <a:ext cx="2420223" cy="23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GENI </a:t>
            </a:r>
            <a:r>
              <a:rPr lang="en-US" dirty="0" err="1" smtClean="0"/>
              <a:t>OpenFlow</a:t>
            </a:r>
            <a:r>
              <a:rPr lang="en-US" dirty="0" smtClean="0"/>
              <a:t>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381" y="5372263"/>
            <a:ext cx="630849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OpenFlow</a:t>
            </a:r>
            <a:r>
              <a:rPr lang="en-US" sz="2400" b="1" dirty="0" smtClean="0"/>
              <a:t>-enabled </a:t>
            </a:r>
            <a:r>
              <a:rPr lang="en-US" sz="2400" dirty="0" smtClean="0"/>
              <a:t>hardware</a:t>
            </a:r>
            <a:r>
              <a:rPr lang="en-US" sz="2400" b="1" dirty="0" smtClean="0"/>
              <a:t> </a:t>
            </a:r>
            <a:r>
              <a:rPr lang="en-US" sz="2400" dirty="0" smtClean="0"/>
              <a:t>switch at:</a:t>
            </a:r>
          </a:p>
          <a:p>
            <a:pPr lvl="1"/>
            <a:r>
              <a:rPr lang="en-US" sz="2000" dirty="0" smtClean="0"/>
              <a:t>Each GENI Rack</a:t>
            </a:r>
          </a:p>
          <a:p>
            <a:pPr lvl="1"/>
            <a:r>
              <a:rPr lang="en-US" sz="2000" dirty="0" smtClean="0"/>
              <a:t>Backbone and regional networks</a:t>
            </a:r>
          </a:p>
        </p:txBody>
      </p:sp>
      <p:pic>
        <p:nvPicPr>
          <p:cNvPr id="157" name="Picture 156" descr="GENI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5" y="1066800"/>
            <a:ext cx="8309605" cy="45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2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881" y="907929"/>
            <a:ext cx="2833819" cy="2285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184" y="2791785"/>
            <a:ext cx="1419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</a:rPr>
              <a:t>GENI Rack</a:t>
            </a:r>
            <a:endParaRPr lang="en-US" b="1" i="1" dirty="0">
              <a:solidFill>
                <a:srgbClr val="FF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265" y="2466314"/>
            <a:ext cx="482318" cy="46336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679424" y="2116628"/>
            <a:ext cx="3545606" cy="2410478"/>
            <a:chOff x="3253652" y="1965347"/>
            <a:chExt cx="3545606" cy="2410478"/>
          </a:xfrm>
        </p:grpSpPr>
        <p:grpSp>
          <p:nvGrpSpPr>
            <p:cNvPr id="18" name="Group 17"/>
            <p:cNvGrpSpPr/>
            <p:nvPr/>
          </p:nvGrpSpPr>
          <p:grpSpPr>
            <a:xfrm>
              <a:off x="3253652" y="1965347"/>
              <a:ext cx="3245616" cy="2200017"/>
              <a:chOff x="304800" y="993250"/>
              <a:chExt cx="7924798" cy="5178950"/>
            </a:xfrm>
          </p:grpSpPr>
          <p:pic>
            <p:nvPicPr>
              <p:cNvPr id="10" name="Picture 9" descr="Screen Shot 2014-06-20 at 7.52.23 PM.png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77" r="1258"/>
              <a:stretch/>
            </p:blipFill>
            <p:spPr>
              <a:xfrm>
                <a:off x="304800" y="993250"/>
                <a:ext cx="7315945" cy="517895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7278168" y="3647196"/>
                <a:ext cx="508475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7759858" y="2907208"/>
                <a:ext cx="469740" cy="1167923"/>
                <a:chOff x="2186519" y="2884900"/>
                <a:chExt cx="492767" cy="1232377"/>
              </a:xfrm>
            </p:grpSpPr>
            <p:pic>
              <p:nvPicPr>
                <p:cNvPr id="16" name="Picture 6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186519" y="2884900"/>
                  <a:ext cx="492767" cy="1232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64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241732" y="3404265"/>
                  <a:ext cx="357621" cy="352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" name="Picture 6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060250" y="3719411"/>
                <a:ext cx="223969" cy="219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350807" y="5813638"/>
                <a:ext cx="223969" cy="219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87611" y="1480754"/>
                <a:ext cx="223969" cy="219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1127" y="1965347"/>
              <a:ext cx="438141" cy="4209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0610" y="3114513"/>
              <a:ext cx="438141" cy="4209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2047" y="3954903"/>
              <a:ext cx="438141" cy="4209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61117" y="2904052"/>
              <a:ext cx="438141" cy="420922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177650" y="4529043"/>
            <a:ext cx="2842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6600"/>
                </a:solidFill>
              </a:rPr>
              <a:t>GENI-enabled regionals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e.g. CENIC</a:t>
            </a:r>
            <a:endParaRPr lang="en-US" i="1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1054" y="5292294"/>
            <a:ext cx="185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6600"/>
                </a:solidFill>
              </a:rPr>
              <a:t>Internet2 AL2S</a:t>
            </a:r>
            <a:endParaRPr lang="en-US" i="1" dirty="0">
              <a:solidFill>
                <a:srgbClr val="FF66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5489" y="3608864"/>
            <a:ext cx="2539911" cy="16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754261" y="76200"/>
            <a:ext cx="8313539" cy="937617"/>
          </a:xfrm>
          <a:ln/>
        </p:spPr>
        <p:txBody>
          <a:bodyPr/>
          <a:lstStyle/>
          <a:p>
            <a:r>
              <a:rPr lang="en-US" sz="3600" dirty="0" smtClean="0"/>
              <a:t>GENI </a:t>
            </a:r>
            <a:r>
              <a:rPr lang="en-US" sz="3600" dirty="0" err="1" smtClean="0"/>
              <a:t>OpenFlow</a:t>
            </a:r>
            <a:r>
              <a:rPr lang="en-US" sz="3600" dirty="0" smtClean="0"/>
              <a:t> Experiments</a:t>
            </a:r>
            <a:endParaRPr lang="en-US" sz="36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" y="1383208"/>
            <a:ext cx="1311946" cy="13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/>
          </p:cNvSpPr>
          <p:nvPr/>
        </p:nvSpPr>
        <p:spPr bwMode="auto">
          <a:xfrm>
            <a:off x="278839" y="2687189"/>
            <a:ext cx="2497024" cy="2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Gill Sans" charset="0"/>
              </a:rPr>
              <a:t>Prasad </a:t>
            </a:r>
            <a:r>
              <a:rPr lang="en-US" sz="1700" dirty="0" err="1">
                <a:ea typeface="ＭＳ Ｐゴシック" charset="0"/>
                <a:cs typeface="Gill Sans" charset="0"/>
              </a:rPr>
              <a:t>Calyam</a:t>
            </a:r>
            <a:r>
              <a:rPr lang="en-US" sz="1700" dirty="0">
                <a:ea typeface="ＭＳ Ｐゴシック" charset="0"/>
                <a:cs typeface="Gill Sans" charset="0"/>
              </a:rPr>
              <a:t>, </a:t>
            </a:r>
            <a:r>
              <a:rPr lang="en-US" sz="1700" dirty="0" smtClean="0">
                <a:ea typeface="ＭＳ Ｐゴシック" charset="0"/>
                <a:cs typeface="Gill Sans" charset="0"/>
              </a:rPr>
              <a:t>Missouri</a:t>
            </a:r>
            <a:endParaRPr lang="en-US" sz="1700" dirty="0">
              <a:ea typeface="ＭＳ Ｐゴシック" charset="0"/>
              <a:cs typeface="Gill Sans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70" y="2987407"/>
            <a:ext cx="104821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6716988" y="4124057"/>
            <a:ext cx="2514600" cy="692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Dipankar</a:t>
            </a:r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(Ray) </a:t>
            </a:r>
            <a:r>
              <a:rPr lang="en-US" sz="16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Raychaudhuri</a:t>
            </a:r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Rutgers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leads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MobilityFirst</a:t>
            </a:r>
            <a:endParaRPr lang="en-US" sz="1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190" y="1591501"/>
            <a:ext cx="482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en-US" b="1" dirty="0" smtClean="0">
                <a:solidFill>
                  <a:srgbClr val="C77327"/>
                </a:solidFill>
              </a:rPr>
              <a:t>VDC</a:t>
            </a:r>
            <a:r>
              <a:rPr lang="en-US" dirty="0" smtClean="0">
                <a:solidFill>
                  <a:srgbClr val="C77327"/>
                </a:solidFill>
              </a:rPr>
              <a:t>: real-time </a:t>
            </a:r>
            <a:r>
              <a:rPr lang="en-US" dirty="0">
                <a:solidFill>
                  <a:srgbClr val="C77327"/>
                </a:solidFill>
              </a:rPr>
              <a:t>load-balancing functionality deep into the network to improve </a:t>
            </a:r>
            <a:r>
              <a:rPr lang="en-US" dirty="0" err="1">
                <a:solidFill>
                  <a:srgbClr val="C77327"/>
                </a:solidFill>
              </a:rPr>
              <a:t>QoE</a:t>
            </a:r>
            <a:endParaRPr lang="en-US" dirty="0">
              <a:solidFill>
                <a:srgbClr val="C77327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8883" y="3123808"/>
            <a:ext cx="503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indent="-1433513"/>
            <a:r>
              <a:rPr lang="en-US" b="1" dirty="0" err="1" smtClean="0">
                <a:solidFill>
                  <a:srgbClr val="C77327"/>
                </a:solidFill>
              </a:rPr>
              <a:t>MobilityFirst</a:t>
            </a:r>
            <a:r>
              <a:rPr lang="en-US" dirty="0" smtClean="0">
                <a:solidFill>
                  <a:srgbClr val="C77327"/>
                </a:solidFill>
              </a:rPr>
              <a:t>: A new architecture for the Internet </a:t>
            </a:r>
            <a:r>
              <a:rPr lang="en-US" dirty="0">
                <a:solidFill>
                  <a:srgbClr val="C77327"/>
                </a:solidFill>
              </a:rPr>
              <a:t>designed </a:t>
            </a:r>
            <a:r>
              <a:rPr lang="en-US" dirty="0" smtClean="0">
                <a:solidFill>
                  <a:srgbClr val="C77327"/>
                </a:solidFill>
              </a:rPr>
              <a:t>for emerging mobile</a:t>
            </a:r>
            <a:r>
              <a:rPr lang="en-US" dirty="0">
                <a:solidFill>
                  <a:srgbClr val="C77327"/>
                </a:solidFill>
              </a:rPr>
              <a:t>/wireless service requirements at scale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66" y="4620021"/>
            <a:ext cx="1304088" cy="1119672"/>
          </a:xfrm>
          <a:prstGeom prst="rect">
            <a:avLst/>
          </a:prstGeom>
        </p:spPr>
      </p:pic>
      <p:sp>
        <p:nvSpPr>
          <p:cNvPr id="18" name="Rectangle 6"/>
          <p:cNvSpPr>
            <a:spLocks/>
          </p:cNvSpPr>
          <p:nvPr/>
        </p:nvSpPr>
        <p:spPr bwMode="auto">
          <a:xfrm>
            <a:off x="278839" y="5739693"/>
            <a:ext cx="1657351" cy="5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dirty="0" smtClean="0">
                <a:ea typeface="ＭＳ Ｐゴシック" charset="0"/>
                <a:cs typeface="Gill Sans" charset="0"/>
              </a:rPr>
              <a:t>Mike Zink</a:t>
            </a:r>
          </a:p>
          <a:p>
            <a:pPr algn="ctr"/>
            <a:r>
              <a:rPr lang="en-US" sz="1600" dirty="0" err="1" smtClean="0">
                <a:ea typeface="ＭＳ Ｐゴシック" charset="0"/>
                <a:cs typeface="Gill Sans" charset="0"/>
              </a:rPr>
              <a:t>Umass</a:t>
            </a:r>
            <a:r>
              <a:rPr lang="en-US" sz="1600" dirty="0" smtClean="0">
                <a:ea typeface="ＭＳ Ｐゴシック" charset="0"/>
                <a:cs typeface="Gill Sans" charset="0"/>
              </a:rPr>
              <a:t> Amherst</a:t>
            </a:r>
            <a:endParaRPr lang="en-US" sz="1600" dirty="0">
              <a:ea typeface="ＭＳ Ｐゴシック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9554" y="4697249"/>
            <a:ext cx="503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3375" indent="-1603375"/>
            <a:r>
              <a:rPr lang="en-US" b="1" dirty="0" err="1" smtClean="0">
                <a:solidFill>
                  <a:srgbClr val="C77327"/>
                </a:solidFill>
              </a:rPr>
              <a:t>NowCast</a:t>
            </a:r>
            <a:r>
              <a:rPr lang="en-US" b="1" dirty="0" smtClean="0">
                <a:solidFill>
                  <a:srgbClr val="C77327"/>
                </a:solidFill>
              </a:rPr>
              <a:t> SDX</a:t>
            </a:r>
            <a:r>
              <a:rPr lang="en-US" dirty="0" smtClean="0">
                <a:solidFill>
                  <a:srgbClr val="C77327"/>
                </a:solidFill>
              </a:rPr>
              <a:t>: </a:t>
            </a:r>
            <a:r>
              <a:rPr lang="en-US" dirty="0">
                <a:solidFill>
                  <a:srgbClr val="C77327"/>
                </a:solidFill>
              </a:rPr>
              <a:t>Improve in-time </a:t>
            </a:r>
            <a:r>
              <a:rPr lang="en-US" dirty="0" smtClean="0">
                <a:solidFill>
                  <a:srgbClr val="C77327"/>
                </a:solidFill>
              </a:rPr>
              <a:t>weather </a:t>
            </a:r>
            <a:br>
              <a:rPr lang="en-US" dirty="0" smtClean="0">
                <a:solidFill>
                  <a:srgbClr val="C77327"/>
                </a:solidFill>
              </a:rPr>
            </a:br>
            <a:r>
              <a:rPr lang="en-US" dirty="0" smtClean="0">
                <a:solidFill>
                  <a:srgbClr val="C77327"/>
                </a:solidFill>
              </a:rPr>
              <a:t>forecasting </a:t>
            </a:r>
            <a:r>
              <a:rPr lang="en-US" dirty="0">
                <a:solidFill>
                  <a:srgbClr val="C77327"/>
                </a:solidFill>
              </a:rPr>
              <a:t>using </a:t>
            </a:r>
            <a:r>
              <a:rPr lang="en-US" b="1" dirty="0">
                <a:solidFill>
                  <a:srgbClr val="C77327"/>
                </a:solidFill>
              </a:rPr>
              <a:t>S</a:t>
            </a:r>
            <a:r>
              <a:rPr lang="en-US" dirty="0">
                <a:solidFill>
                  <a:srgbClr val="C77327"/>
                </a:solidFill>
              </a:rPr>
              <a:t>oftware </a:t>
            </a:r>
            <a:r>
              <a:rPr lang="en-US" b="1" dirty="0" smtClean="0">
                <a:solidFill>
                  <a:srgbClr val="C77327"/>
                </a:solidFill>
              </a:rPr>
              <a:t>D</a:t>
            </a:r>
            <a:r>
              <a:rPr lang="en-US" dirty="0" smtClean="0">
                <a:solidFill>
                  <a:srgbClr val="C77327"/>
                </a:solidFill>
              </a:rPr>
              <a:t>efined </a:t>
            </a:r>
            <a:r>
              <a:rPr lang="en-US" dirty="0" err="1" smtClean="0">
                <a:solidFill>
                  <a:srgbClr val="C77327"/>
                </a:solidFill>
              </a:rPr>
              <a:t>e</a:t>
            </a:r>
            <a:r>
              <a:rPr lang="en-US" b="1" dirty="0" err="1" smtClean="0">
                <a:solidFill>
                  <a:srgbClr val="C77327"/>
                </a:solidFill>
              </a:rPr>
              <a:t>X</a:t>
            </a:r>
            <a:r>
              <a:rPr lang="en-US" dirty="0" err="1" smtClean="0">
                <a:solidFill>
                  <a:srgbClr val="C77327"/>
                </a:solidFill>
              </a:rPr>
              <a:t>changes</a:t>
            </a:r>
            <a:endParaRPr lang="en-US" dirty="0">
              <a:solidFill>
                <a:srgbClr val="C77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basics</a:t>
            </a:r>
          </a:p>
          <a:p>
            <a:endParaRPr lang="en-US" sz="4000" dirty="0" smtClean="0"/>
          </a:p>
          <a:p>
            <a:endParaRPr lang="en-US" sz="4000" b="1" dirty="0" smtClean="0">
              <a:solidFill>
                <a:srgbClr val="E1812C"/>
              </a:solidFill>
            </a:endParaRPr>
          </a:p>
          <a:p>
            <a:endParaRPr lang="en-US" sz="4000" b="1" dirty="0" smtClean="0">
              <a:solidFill>
                <a:srgbClr val="E1812C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E1812C">
                    <a:alpha val="50000"/>
                  </a:srgbClr>
                </a:solidFill>
              </a:rPr>
              <a:t>What’s new in </a:t>
            </a:r>
            <a:r>
              <a:rPr lang="en-US" sz="4000" b="1" dirty="0" err="1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>
                <a:solidFill>
                  <a:srgbClr val="E1812C">
                    <a:alpha val="50000"/>
                  </a:srgbClr>
                </a:solidFill>
              </a:rPr>
              <a:t> 1.3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66" y="3312667"/>
            <a:ext cx="9058376" cy="70788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How </a:t>
            </a:r>
            <a:r>
              <a:rPr lang="en-US" sz="4000" b="1" dirty="0" err="1">
                <a:solidFill>
                  <a:schemeClr val="bg1"/>
                </a:solidFill>
              </a:rPr>
              <a:t>OpenFlow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rgbClr val="FFFFFF"/>
                </a:solidFill>
              </a:rPr>
              <a:t>works</a:t>
            </a:r>
            <a:r>
              <a:rPr lang="en-US" sz="4000" b="1" dirty="0">
                <a:solidFill>
                  <a:schemeClr val="bg1"/>
                </a:solidFill>
              </a:rPr>
              <a:t> … (1.0</a:t>
            </a:r>
            <a:r>
              <a:rPr lang="en-US" sz="4000" b="1" dirty="0" smtClean="0">
                <a:solidFill>
                  <a:schemeClr val="bg1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versions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268" y="2528036"/>
            <a:ext cx="2602495" cy="58477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(Dec </a:t>
            </a:r>
            <a:r>
              <a:rPr lang="fr-FR" sz="1600" b="1" dirty="0" smtClean="0">
                <a:solidFill>
                  <a:srgbClr val="008000"/>
                </a:solidFill>
              </a:rPr>
              <a:t>’</a:t>
            </a:r>
            <a:r>
              <a:rPr lang="en-US" sz="1600" b="1" dirty="0" smtClean="0">
                <a:solidFill>
                  <a:srgbClr val="008000"/>
                </a:solidFill>
              </a:rPr>
              <a:t>09) </a:t>
            </a:r>
            <a:r>
              <a:rPr lang="en-US" sz="1600" b="1" dirty="0" err="1" smtClean="0">
                <a:solidFill>
                  <a:srgbClr val="008000"/>
                </a:solidFill>
              </a:rPr>
              <a:t>OpenFlow</a:t>
            </a:r>
            <a:r>
              <a:rPr lang="en-US" sz="1600" b="1" dirty="0" smtClean="0">
                <a:solidFill>
                  <a:srgbClr val="008000"/>
                </a:solidFill>
              </a:rPr>
              <a:t> 1.0.0 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Simple &amp; widely supported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523" y="3952512"/>
            <a:ext cx="3195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(Feb ‘11)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OpenFlow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1.1.0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Not implemented by HW vendors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5806" y="4502006"/>
            <a:ext cx="2500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(Dec ‘11)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OpenFlow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1.2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First ONF standard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938" y="2386908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(‘12/’13) </a:t>
            </a:r>
            <a:r>
              <a:rPr lang="en-US" sz="1600" b="1" dirty="0" err="1" smtClean="0">
                <a:solidFill>
                  <a:srgbClr val="008000"/>
                </a:solidFill>
              </a:rPr>
              <a:t>OpenFlow</a:t>
            </a:r>
            <a:r>
              <a:rPr lang="en-US" sz="1600" b="1" dirty="0" smtClean="0">
                <a:solidFill>
                  <a:srgbClr val="008000"/>
                </a:solidFill>
              </a:rPr>
              <a:t> 1.3.x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Complex &amp; 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support in progress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409" y="3859111"/>
            <a:ext cx="2396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(Oct ‘13) </a:t>
            </a:r>
            <a:r>
              <a:rPr lang="en-US" sz="1600" b="1" dirty="0" err="1" smtClean="0"/>
              <a:t>OpenFlow</a:t>
            </a:r>
            <a:r>
              <a:rPr lang="en-US" sz="1600" b="1" dirty="0" smtClean="0"/>
              <a:t> 1.4</a:t>
            </a:r>
          </a:p>
        </p:txBody>
      </p:sp>
      <p:grpSp>
        <p:nvGrpSpPr>
          <p:cNvPr id="3" name="Group 2"/>
          <p:cNvGrpSpPr/>
          <p:nvPr/>
        </p:nvGrpSpPr>
        <p:grpSpPr>
          <a:xfrm rot="1805036">
            <a:off x="889695" y="1317605"/>
            <a:ext cx="7837472" cy="4564076"/>
            <a:chOff x="889695" y="1317605"/>
            <a:chExt cx="7837472" cy="456407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889695" y="1317605"/>
              <a:ext cx="7837472" cy="4564076"/>
            </a:xfrm>
            <a:prstGeom prst="straightConnector1">
              <a:avLst/>
            </a:prstGeom>
            <a:ln w="76200">
              <a:solidFill>
                <a:schemeClr val="tx2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010305" y="4974365"/>
              <a:ext cx="224207" cy="38501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371605" y="4179133"/>
              <a:ext cx="224207" cy="385010"/>
            </a:xfrm>
            <a:prstGeom prst="straightConnector1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903975" y="3293184"/>
              <a:ext cx="224207" cy="385010"/>
            </a:xfrm>
            <a:prstGeom prst="straightConnector1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833506" y="2742300"/>
              <a:ext cx="224207" cy="38501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882431" y="2180361"/>
              <a:ext cx="224207" cy="38501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5-Point Star 19"/>
          <p:cNvSpPr/>
          <p:nvPr/>
        </p:nvSpPr>
        <p:spPr>
          <a:xfrm>
            <a:off x="3945902" y="3272458"/>
            <a:ext cx="604450" cy="604450"/>
          </a:xfrm>
          <a:prstGeom prst="star5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3066" y="2175216"/>
            <a:ext cx="24669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(‘11) Open Networking Foundation (ONF) formed to shepherd standards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805036" flipH="1" flipV="1">
            <a:off x="7009391" y="3401890"/>
            <a:ext cx="224207" cy="38501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95235" y="4227259"/>
            <a:ext cx="255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(Nov‘13) </a:t>
            </a:r>
            <a:r>
              <a:rPr lang="en-US" sz="1600" b="1" dirty="0" err="1" smtClean="0"/>
              <a:t>OpenFlow</a:t>
            </a:r>
            <a:r>
              <a:rPr lang="en-US" sz="1600" b="1" dirty="0" smtClean="0"/>
              <a:t> 1.0.2</a:t>
            </a:r>
          </a:p>
        </p:txBody>
      </p:sp>
    </p:spTree>
    <p:extLst>
      <p:ext uri="{BB962C8B-B14F-4D97-AF65-F5344CB8AC3E}">
        <p14:creationId xmlns:p14="http://schemas.microsoft.com/office/powerpoint/2010/main" val="346436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011"/>
            <a:ext cx="8458200" cy="5481855"/>
          </a:xfrm>
        </p:spPr>
        <p:txBody>
          <a:bodyPr/>
          <a:lstStyle/>
          <a:p>
            <a:r>
              <a:rPr lang="en-US" b="1" dirty="0" smtClean="0"/>
              <a:t>Open source controller frameworks</a:t>
            </a:r>
          </a:p>
          <a:p>
            <a:pPr lvl="1"/>
            <a:r>
              <a:rPr lang="en-US" dirty="0" err="1" smtClean="0"/>
              <a:t>NoX</a:t>
            </a:r>
            <a:r>
              <a:rPr lang="en-US" dirty="0" smtClean="0"/>
              <a:t> – </a:t>
            </a:r>
            <a:r>
              <a:rPr lang="en-US" sz="2000" i="1" dirty="0" smtClean="0">
                <a:solidFill>
                  <a:schemeClr val="bg2"/>
                </a:solidFill>
              </a:rPr>
              <a:t>C++</a:t>
            </a:r>
            <a:endParaRPr lang="en-US" i="1" dirty="0">
              <a:solidFill>
                <a:schemeClr val="bg2"/>
              </a:solidFill>
            </a:endParaRPr>
          </a:p>
          <a:p>
            <a:pPr lvl="1"/>
            <a:r>
              <a:rPr lang="en-US" b="1" dirty="0" err="1" smtClean="0">
                <a:solidFill>
                  <a:srgbClr val="C77327"/>
                </a:solidFill>
              </a:rPr>
              <a:t>PoX</a:t>
            </a:r>
            <a:r>
              <a:rPr lang="en-US" b="1" dirty="0" smtClean="0">
                <a:solidFill>
                  <a:srgbClr val="C77327"/>
                </a:solidFill>
              </a:rPr>
              <a:t> - </a:t>
            </a:r>
            <a:r>
              <a:rPr lang="en-US" sz="2000" b="1" i="1" dirty="0" smtClean="0">
                <a:solidFill>
                  <a:srgbClr val="C77327"/>
                </a:solidFill>
              </a:rPr>
              <a:t>Python</a:t>
            </a:r>
          </a:p>
          <a:p>
            <a:pPr lvl="1"/>
            <a:r>
              <a:rPr lang="en-US" dirty="0" err="1" smtClean="0"/>
              <a:t>OpenDaylight</a:t>
            </a:r>
            <a:r>
              <a:rPr lang="en-US" dirty="0" smtClean="0"/>
              <a:t> -  </a:t>
            </a:r>
            <a:r>
              <a:rPr lang="en-US" sz="2000" i="1" dirty="0" smtClean="0">
                <a:solidFill>
                  <a:srgbClr val="808080"/>
                </a:solidFill>
              </a:rPr>
              <a:t>Java</a:t>
            </a:r>
            <a:endParaRPr lang="en-US" sz="2000" i="1" dirty="0">
              <a:solidFill>
                <a:srgbClr val="808080"/>
              </a:solidFill>
            </a:endParaRPr>
          </a:p>
          <a:p>
            <a:pPr lvl="1"/>
            <a:r>
              <a:rPr lang="en-US" dirty="0" err="1" smtClean="0"/>
              <a:t>FloodLight</a:t>
            </a:r>
            <a:r>
              <a:rPr lang="en-US" dirty="0" smtClean="0"/>
              <a:t> - </a:t>
            </a:r>
            <a:r>
              <a:rPr lang="en-US" sz="2000" i="1" dirty="0" smtClean="0">
                <a:solidFill>
                  <a:srgbClr val="808080"/>
                </a:solidFill>
              </a:rPr>
              <a:t>Java</a:t>
            </a:r>
            <a:endParaRPr lang="en-US" i="1" dirty="0" smtClean="0">
              <a:solidFill>
                <a:srgbClr val="808080"/>
              </a:solidFill>
            </a:endParaRPr>
          </a:p>
          <a:p>
            <a:pPr lvl="1"/>
            <a:r>
              <a:rPr lang="en-US" dirty="0" err="1" smtClean="0"/>
              <a:t>Trema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sz="2000" i="1" dirty="0" smtClean="0">
                <a:solidFill>
                  <a:srgbClr val="808080"/>
                </a:solidFill>
              </a:rPr>
              <a:t>C / Ruby</a:t>
            </a:r>
          </a:p>
          <a:p>
            <a:pPr lvl="1"/>
            <a:r>
              <a:rPr lang="en-US" dirty="0" smtClean="0"/>
              <a:t>Maestro -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Java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err="1" smtClean="0"/>
              <a:t>Ryu</a:t>
            </a:r>
            <a:r>
              <a:rPr lang="en-US" dirty="0" smtClean="0"/>
              <a:t> - </a:t>
            </a:r>
            <a:r>
              <a:rPr lang="en-US" sz="2000" i="1" dirty="0" smtClean="0">
                <a:solidFill>
                  <a:srgbClr val="808080"/>
                </a:solidFill>
              </a:rPr>
              <a:t>Python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Production controllers</a:t>
            </a:r>
          </a:p>
          <a:p>
            <a:pPr lvl="1"/>
            <a:r>
              <a:rPr lang="en-US" dirty="0" smtClean="0"/>
              <a:t>Mostly customized solutions based on Open Source frameworks</a:t>
            </a:r>
          </a:p>
          <a:p>
            <a:pPr lvl="1"/>
            <a:r>
              <a:rPr lang="en-US" dirty="0" err="1" smtClean="0"/>
              <a:t>ProgrammableFlow</a:t>
            </a:r>
            <a:r>
              <a:rPr lang="en-US" dirty="0" smtClean="0"/>
              <a:t> - NEC</a:t>
            </a:r>
          </a:p>
        </p:txBody>
      </p:sp>
    </p:spTree>
    <p:extLst>
      <p:ext uri="{BB962C8B-B14F-4D97-AF65-F5344CB8AC3E}">
        <p14:creationId xmlns:p14="http://schemas.microsoft.com/office/powerpoint/2010/main" val="39339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46599" cy="4565404"/>
          </a:xfrm>
        </p:spPr>
        <p:txBody>
          <a:bodyPr/>
          <a:lstStyle/>
          <a:p>
            <a:pPr marL="0" indent="0" algn="ctr">
              <a:buNone/>
            </a:pPr>
            <a:endParaRPr lang="en-US" i="1" dirty="0" smtClean="0">
              <a:solidFill>
                <a:srgbClr val="C68746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C68746"/>
              </a:solidFill>
            </a:endParaRPr>
          </a:p>
          <a:p>
            <a:pPr marL="0" indent="0" algn="ctr">
              <a:buNone/>
            </a:pPr>
            <a:r>
              <a:rPr lang="en-US" sz="3200" i="1" dirty="0" smtClean="0">
                <a:solidFill>
                  <a:srgbClr val="C68746"/>
                </a:solidFill>
              </a:rPr>
              <a:t>“The current Internet is at an impasse because new architecture cannot be deployed or even adequately evaluated” </a:t>
            </a:r>
            <a:r>
              <a:rPr lang="en-US" sz="2400" dirty="0" smtClean="0">
                <a:solidFill>
                  <a:schemeClr val="tx1"/>
                </a:solidFill>
              </a:rPr>
              <a:t>[PST04]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522" y="6278900"/>
            <a:ext cx="8958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 algn="ctr"/>
            <a:r>
              <a:rPr lang="en-US" sz="1200" dirty="0">
                <a:solidFill>
                  <a:schemeClr val="bg2"/>
                </a:solidFill>
              </a:rPr>
              <a:t>M</a:t>
            </a:r>
            <a:r>
              <a:rPr lang="en-US" sz="1200" dirty="0" smtClean="0">
                <a:solidFill>
                  <a:schemeClr val="bg2"/>
                </a:solidFill>
              </a:rPr>
              <a:t>odified slide from: </a:t>
            </a:r>
            <a:r>
              <a:rPr lang="en-US" sz="1200" dirty="0">
                <a:solidFill>
                  <a:schemeClr val="bg2"/>
                </a:solidFill>
              </a:rPr>
              <a:t>http://cenic2012.cenic.org/program/slides/CenicOpenFlow-3-9-12-submit.pdf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67" y="5741411"/>
            <a:ext cx="9147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/>
            <a:r>
              <a:rPr lang="en-US" sz="1400" dirty="0" smtClean="0"/>
              <a:t>[PST04]</a:t>
            </a:r>
            <a:r>
              <a:rPr lang="en-US" sz="1400" dirty="0"/>
              <a:t>: Overcoming the Internet Impasse through </a:t>
            </a:r>
            <a:r>
              <a:rPr lang="en-US" sz="1400" dirty="0" smtClean="0"/>
              <a:t>Virtualization, Larry Peterson, Scott </a:t>
            </a:r>
            <a:r>
              <a:rPr lang="en-US" sz="1400" dirty="0" err="1" smtClean="0"/>
              <a:t>Shenker</a:t>
            </a:r>
            <a:r>
              <a:rPr lang="en-US" sz="1400" dirty="0" smtClean="0"/>
              <a:t>, </a:t>
            </a:r>
            <a:r>
              <a:rPr lang="en-US" sz="1400" dirty="0" err="1" smtClean="0"/>
              <a:t>Jonothan</a:t>
            </a:r>
            <a:r>
              <a:rPr lang="en-US" sz="1400" dirty="0" smtClean="0"/>
              <a:t> Turner </a:t>
            </a:r>
            <a:r>
              <a:rPr lang="en-US" sz="1400" dirty="0" err="1" smtClean="0"/>
              <a:t>Hotnets</a:t>
            </a:r>
            <a:r>
              <a:rPr lang="en-US" sz="1400" dirty="0" smtClean="0"/>
              <a:t> 2004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7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endParaRPr lang="en-US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7745" y="1567613"/>
            <a:ext cx="4189757" cy="3746937"/>
            <a:chOff x="2943377" y="1610740"/>
            <a:chExt cx="3758223" cy="357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2943377" y="3381962"/>
              <a:ext cx="3758223" cy="1801764"/>
              <a:chOff x="2943377" y="3381962"/>
              <a:chExt cx="3758223" cy="1801764"/>
            </a:xfrm>
          </p:grpSpPr>
          <p:sp>
            <p:nvSpPr>
              <p:cNvPr id="4" name="AutoShape 1"/>
              <p:cNvSpPr>
                <a:spLocks/>
              </p:cNvSpPr>
              <p:nvPr/>
            </p:nvSpPr>
            <p:spPr bwMode="auto">
              <a:xfrm>
                <a:off x="2943377" y="3381962"/>
                <a:ext cx="3758223" cy="1801764"/>
              </a:xfrm>
              <a:prstGeom prst="roundRect">
                <a:avLst>
                  <a:gd name="adj" fmla="val 6486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1600" b="1" dirty="0"/>
                  <a:t>Switch 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5" name="AutoShape 2"/>
              <p:cNvSpPr>
                <a:spLocks/>
              </p:cNvSpPr>
              <p:nvPr/>
            </p:nvSpPr>
            <p:spPr bwMode="auto">
              <a:xfrm>
                <a:off x="3131990" y="4526588"/>
                <a:ext cx="3458464" cy="582840"/>
              </a:xfrm>
              <a:prstGeom prst="roundRect">
                <a:avLst>
                  <a:gd name="adj" fmla="val 8472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Data Path (Hardware)</a:t>
                </a:r>
              </a:p>
            </p:txBody>
          </p:sp>
          <p:sp>
            <p:nvSpPr>
              <p:cNvPr id="6" name="AutoShape 3"/>
              <p:cNvSpPr>
                <a:spLocks/>
              </p:cNvSpPr>
              <p:nvPr/>
            </p:nvSpPr>
            <p:spPr bwMode="auto">
              <a:xfrm>
                <a:off x="3190754" y="3731180"/>
                <a:ext cx="1545601" cy="534965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Control Path</a:t>
                </a: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rot="10800000" flipH="1">
                <a:off x="3131992" y="4418603"/>
                <a:ext cx="3415392" cy="0"/>
              </a:xfrm>
              <a:prstGeom prst="line">
                <a:avLst/>
              </a:prstGeom>
              <a:noFill/>
              <a:ln w="63500">
                <a:solidFill>
                  <a:srgbClr val="00194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>
                <a:off x="4904743" y="3731180"/>
                <a:ext cx="1650743" cy="557242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endParaRPr lang="en-US" sz="1400" dirty="0">
                  <a:solidFill>
                    <a:srgbClr val="001949"/>
                  </a:solidFill>
                  <a:latin typeface="+mn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316430" y="1610740"/>
              <a:ext cx="2754542" cy="874122"/>
              <a:chOff x="6421369" y="1421436"/>
              <a:chExt cx="2126280" cy="71145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>
                <a:off x="6421369" y="1421436"/>
                <a:ext cx="2126280" cy="71145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7200"/>
                <a:r>
                  <a:rPr lang="en-US" sz="1400" b="1" dirty="0" smtClean="0">
                    <a:latin typeface="+mn-lt"/>
                  </a:rPr>
                  <a:t>Any Host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>
                <a:off x="6514299" y="1720035"/>
                <a:ext cx="1914269" cy="321247"/>
              </a:xfrm>
              <a:prstGeom prst="roundRect">
                <a:avLst>
                  <a:gd name="adj" fmla="val 14653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 Controller</a:t>
                </a:r>
              </a:p>
            </p:txBody>
          </p:sp>
        </p:grp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5620524" y="2484862"/>
              <a:ext cx="2368" cy="897100"/>
            </a:xfrm>
            <a:prstGeom prst="line">
              <a:avLst/>
            </a:prstGeom>
            <a:noFill/>
            <a:ln w="57150" cmpd="sng">
              <a:solidFill>
                <a:srgbClr val="FF7F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3364299" y="2662408"/>
              <a:ext cx="2176768" cy="52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400" dirty="0" err="1">
                  <a:latin typeface="+mn-lt"/>
                </a:rPr>
                <a:t>OpenFlow</a:t>
              </a:r>
              <a:r>
                <a:rPr lang="en-US" sz="1400" dirty="0">
                  <a:latin typeface="+mn-lt"/>
                </a:rPr>
                <a:t> Protocol (SSL/TCP)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399" y="6301693"/>
            <a:ext cx="896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Modified 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31" name="Content Placeholder 13"/>
          <p:cNvSpPr>
            <a:spLocks noGrp="1"/>
          </p:cNvSpPr>
          <p:nvPr>
            <p:ph idx="1"/>
          </p:nvPr>
        </p:nvSpPr>
        <p:spPr>
          <a:xfrm>
            <a:off x="4762542" y="1492322"/>
            <a:ext cx="4239838" cy="31330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controller is responsible for populating forwarding table of the switch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In a table miss the switch asks the controller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r>
              <a:rPr lang="en-US" dirty="0" smtClean="0">
                <a:latin typeface="+mn-lt"/>
              </a:rPr>
              <a:t> in action</a:t>
            </a:r>
            <a:endParaRPr lang="en-US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0493" y="1471700"/>
            <a:ext cx="3675714" cy="2589657"/>
            <a:chOff x="2881353" y="1610740"/>
            <a:chExt cx="3820247" cy="3572986"/>
          </a:xfrm>
        </p:grpSpPr>
        <p:grpSp>
          <p:nvGrpSpPr>
            <p:cNvPr id="14" name="Group 13"/>
            <p:cNvGrpSpPr/>
            <p:nvPr/>
          </p:nvGrpSpPr>
          <p:grpSpPr>
            <a:xfrm>
              <a:off x="2943377" y="3381962"/>
              <a:ext cx="3758223" cy="1801764"/>
              <a:chOff x="2943377" y="3381962"/>
              <a:chExt cx="3758223" cy="1801764"/>
            </a:xfrm>
          </p:grpSpPr>
          <p:sp>
            <p:nvSpPr>
              <p:cNvPr id="4" name="AutoShape 1"/>
              <p:cNvSpPr>
                <a:spLocks/>
              </p:cNvSpPr>
              <p:nvPr/>
            </p:nvSpPr>
            <p:spPr bwMode="auto">
              <a:xfrm>
                <a:off x="2943377" y="3381962"/>
                <a:ext cx="3758223" cy="1801764"/>
              </a:xfrm>
              <a:prstGeom prst="roundRect">
                <a:avLst>
                  <a:gd name="adj" fmla="val 6486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1600" b="1" dirty="0"/>
                  <a:t>Switch 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5" name="AutoShape 2"/>
              <p:cNvSpPr>
                <a:spLocks/>
              </p:cNvSpPr>
              <p:nvPr/>
            </p:nvSpPr>
            <p:spPr bwMode="auto">
              <a:xfrm>
                <a:off x="3131990" y="4526588"/>
                <a:ext cx="3458464" cy="582840"/>
              </a:xfrm>
              <a:prstGeom prst="roundRect">
                <a:avLst>
                  <a:gd name="adj" fmla="val 8472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Data Path (Hardware)</a:t>
                </a:r>
              </a:p>
            </p:txBody>
          </p:sp>
          <p:sp>
            <p:nvSpPr>
              <p:cNvPr id="6" name="AutoShape 3"/>
              <p:cNvSpPr>
                <a:spLocks/>
              </p:cNvSpPr>
              <p:nvPr/>
            </p:nvSpPr>
            <p:spPr bwMode="auto">
              <a:xfrm>
                <a:off x="3190754" y="3731180"/>
                <a:ext cx="1545601" cy="534965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Control Path</a:t>
                </a: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rot="10800000" flipH="1">
                <a:off x="3131992" y="4418603"/>
                <a:ext cx="3415392" cy="0"/>
              </a:xfrm>
              <a:prstGeom prst="line">
                <a:avLst/>
              </a:prstGeom>
              <a:noFill/>
              <a:ln w="63500">
                <a:solidFill>
                  <a:srgbClr val="00194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>
                <a:off x="4904743" y="3731180"/>
                <a:ext cx="1650743" cy="557242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endParaRPr lang="en-US" sz="1400" dirty="0">
                  <a:solidFill>
                    <a:srgbClr val="001949"/>
                  </a:solidFill>
                  <a:latin typeface="+mn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316430" y="1610740"/>
              <a:ext cx="2754542" cy="874122"/>
              <a:chOff x="6421369" y="1421436"/>
              <a:chExt cx="2126280" cy="71145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>
                <a:off x="6421369" y="1421436"/>
                <a:ext cx="2126280" cy="71145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7200"/>
                <a:r>
                  <a:rPr lang="en-US" sz="1400" b="1" dirty="0" smtClean="0">
                    <a:latin typeface="+mn-lt"/>
                  </a:rPr>
                  <a:t>Any Host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>
                <a:off x="6514299" y="1720035"/>
                <a:ext cx="1914269" cy="321247"/>
              </a:xfrm>
              <a:prstGeom prst="roundRect">
                <a:avLst>
                  <a:gd name="adj" fmla="val 14653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 Controller</a:t>
                </a:r>
              </a:p>
            </p:txBody>
          </p:sp>
        </p:grp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5620524" y="2484862"/>
              <a:ext cx="2368" cy="897100"/>
            </a:xfrm>
            <a:prstGeom prst="line">
              <a:avLst/>
            </a:prstGeom>
            <a:noFill/>
            <a:ln w="57150" cmpd="sng">
              <a:solidFill>
                <a:srgbClr val="FF7F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2881353" y="2634660"/>
              <a:ext cx="2784716" cy="29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400" dirty="0" err="1">
                  <a:latin typeface="+mn-lt"/>
                </a:rPr>
                <a:t>OpenFlow</a:t>
              </a:r>
              <a:r>
                <a:rPr lang="en-US" sz="1400" dirty="0">
                  <a:latin typeface="+mn-lt"/>
                </a:rPr>
                <a:t> Protocol (SSL/TCP)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399" y="6301693"/>
            <a:ext cx="896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Modified 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602" y="5063568"/>
            <a:ext cx="617132" cy="617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9438" y="5063568"/>
            <a:ext cx="617132" cy="617132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9" idx="0"/>
          </p:cNvCxnSpPr>
          <p:nvPr/>
        </p:nvCxnSpPr>
        <p:spPr>
          <a:xfrm flipV="1">
            <a:off x="1495168" y="4061357"/>
            <a:ext cx="69776" cy="1002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0"/>
          </p:cNvCxnSpPr>
          <p:nvPr/>
        </p:nvCxnSpPr>
        <p:spPr>
          <a:xfrm flipH="1" flipV="1">
            <a:off x="4378998" y="4061358"/>
            <a:ext cx="29006" cy="1002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3"/>
          <p:cNvSpPr>
            <a:spLocks noGrp="1"/>
          </p:cNvSpPr>
          <p:nvPr>
            <p:ph idx="1"/>
          </p:nvPr>
        </p:nvSpPr>
        <p:spPr>
          <a:xfrm>
            <a:off x="4675562" y="1492322"/>
            <a:ext cx="4239838" cy="42654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Host1 sends a packet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there are no rules about handling this packet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Forward packet to the controller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Controller installs a flow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Subsequent packets do not go through the controller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80292" y="5757763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66061" y="56807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900" dirty="0" err="1"/>
              <a:t>OpenFlow</a:t>
            </a:r>
            <a:r>
              <a:rPr lang="en-US" sz="3900" dirty="0"/>
              <a:t> </a:t>
            </a:r>
            <a:r>
              <a:rPr lang="en-US" sz="3900" dirty="0" smtClean="0"/>
              <a:t>Basics</a:t>
            </a:r>
            <a:r>
              <a:rPr lang="en-US" sz="3900" dirty="0"/>
              <a:t> </a:t>
            </a:r>
            <a:r>
              <a:rPr lang="en-US" sz="3900" dirty="0" smtClean="0"/>
              <a:t>(1.0)</a:t>
            </a:r>
            <a:endParaRPr lang="en-US" sz="2700" dirty="0"/>
          </a:p>
        </p:txBody>
      </p:sp>
      <p:sp>
        <p:nvSpPr>
          <p:cNvPr id="10243" name="Rectangle 2"/>
          <p:cNvSpPr>
            <a:spLocks/>
          </p:cNvSpPr>
          <p:nvPr/>
        </p:nvSpPr>
        <p:spPr bwMode="auto">
          <a:xfrm>
            <a:off x="281262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44" name="Rectangle 3"/>
          <p:cNvSpPr>
            <a:spLocks/>
          </p:cNvSpPr>
          <p:nvPr/>
        </p:nvSpPr>
        <p:spPr bwMode="auto">
          <a:xfrm>
            <a:off x="332062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Switch</a:t>
            </a:r>
          </a:p>
          <a:p>
            <a:pPr defTabSz="457200"/>
            <a:r>
              <a:rPr lang="en-US" sz="1700">
                <a:latin typeface="Calibri" charset="0"/>
              </a:rPr>
              <a:t>Port</a:t>
            </a:r>
          </a:p>
        </p:txBody>
      </p:sp>
      <p:sp>
        <p:nvSpPr>
          <p:cNvPr id="10245" name="Rectangle 4"/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46" name="Rectangle 5"/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MAC</a:t>
            </a:r>
          </a:p>
          <a:p>
            <a:pPr defTabSz="457200"/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10247" name="Rectangle 6"/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48" name="Rectangle 7"/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dirty="0">
                <a:latin typeface="Calibri" charset="0"/>
              </a:rPr>
              <a:t>MAC</a:t>
            </a:r>
          </a:p>
          <a:p>
            <a:pPr defTabSz="457200"/>
            <a:r>
              <a:rPr lang="en-US" sz="1700" dirty="0" err="1">
                <a:latin typeface="Calibri" charset="0"/>
              </a:rPr>
              <a:t>dst</a:t>
            </a:r>
            <a:endParaRPr lang="en-US" sz="1700" dirty="0">
              <a:latin typeface="Calibri" charset="0"/>
            </a:endParaRPr>
          </a:p>
        </p:txBody>
      </p:sp>
      <p:sp>
        <p:nvSpPr>
          <p:cNvPr id="10249" name="Rectangle 8"/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50" name="Rectangle 9"/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Eth</a:t>
            </a:r>
          </a:p>
          <a:p>
            <a:pPr defTabSz="457200"/>
            <a:r>
              <a:rPr lang="en-US" sz="1700">
                <a:latin typeface="Calibri" charset="0"/>
              </a:rPr>
              <a:t>type</a:t>
            </a:r>
          </a:p>
        </p:txBody>
      </p:sp>
      <p:sp>
        <p:nvSpPr>
          <p:cNvPr id="10251" name="Rectangle 10"/>
          <p:cNvSpPr>
            <a:spLocks/>
          </p:cNvSpPr>
          <p:nvPr/>
        </p:nvSpPr>
        <p:spPr bwMode="auto">
          <a:xfrm>
            <a:off x="1030562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52" name="Rectangle 11"/>
          <p:cNvSpPr>
            <a:spLocks/>
          </p:cNvSpPr>
          <p:nvPr/>
        </p:nvSpPr>
        <p:spPr bwMode="auto">
          <a:xfrm>
            <a:off x="1111525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dirty="0">
                <a:latin typeface="Calibri" charset="0"/>
              </a:rPr>
              <a:t>VLAN</a:t>
            </a:r>
          </a:p>
          <a:p>
            <a:pPr defTabSz="457200"/>
            <a:r>
              <a:rPr lang="en-US" sz="1700" dirty="0">
                <a:latin typeface="Calibri" charset="0"/>
              </a:rPr>
              <a:t>ID</a:t>
            </a:r>
          </a:p>
        </p:txBody>
      </p:sp>
      <p:sp>
        <p:nvSpPr>
          <p:cNvPr id="10253" name="Rectangle 12"/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54" name="Rectangle 13"/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IP</a:t>
            </a:r>
          </a:p>
          <a:p>
            <a:pPr defTabSz="457200"/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10255" name="Rectangle 14"/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56" name="Rectangle 15"/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IP</a:t>
            </a:r>
          </a:p>
          <a:p>
            <a:pPr defTabSz="457200"/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10257" name="Rectangle 16"/>
          <p:cNvSpPr>
            <a:spLocks/>
          </p:cNvSpPr>
          <p:nvPr/>
        </p:nvSpPr>
        <p:spPr bwMode="auto">
          <a:xfrm>
            <a:off x="665406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58" name="Rectangle 17"/>
          <p:cNvSpPr>
            <a:spLocks/>
          </p:cNvSpPr>
          <p:nvPr/>
        </p:nvSpPr>
        <p:spPr bwMode="auto">
          <a:xfrm>
            <a:off x="6804873" y="5364490"/>
            <a:ext cx="321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dirty="0">
                <a:latin typeface="Calibri" charset="0"/>
              </a:rPr>
              <a:t>IP</a:t>
            </a:r>
          </a:p>
          <a:p>
            <a:pPr defTabSz="457200"/>
            <a:r>
              <a:rPr lang="en-US" sz="1700" dirty="0" err="1" smtClean="0">
                <a:latin typeface="Calibri" charset="0"/>
              </a:rPr>
              <a:t>ToS</a:t>
            </a:r>
            <a:endParaRPr lang="en-US" sz="1700" dirty="0">
              <a:latin typeface="Calibri" charset="0"/>
            </a:endParaRPr>
          </a:p>
        </p:txBody>
      </p:sp>
      <p:sp>
        <p:nvSpPr>
          <p:cNvPr id="10259" name="Rectangle 18"/>
          <p:cNvSpPr>
            <a:spLocks/>
          </p:cNvSpPr>
          <p:nvPr/>
        </p:nvSpPr>
        <p:spPr bwMode="auto">
          <a:xfrm>
            <a:off x="741288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60" name="Rectangle 19"/>
          <p:cNvSpPr>
            <a:spLocks/>
          </p:cNvSpPr>
          <p:nvPr/>
        </p:nvSpPr>
        <p:spPr bwMode="auto">
          <a:xfrm>
            <a:off x="752083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dirty="0">
                <a:latin typeface="Calibri" charset="0"/>
              </a:rPr>
              <a:t>TCP</a:t>
            </a:r>
          </a:p>
          <a:p>
            <a:pPr defTabSz="457200"/>
            <a:r>
              <a:rPr lang="en-US" sz="1700" dirty="0">
                <a:latin typeface="Calibri" charset="0"/>
              </a:rPr>
              <a:t>sport</a:t>
            </a:r>
          </a:p>
        </p:txBody>
      </p:sp>
      <p:sp>
        <p:nvSpPr>
          <p:cNvPr id="10261" name="Rectangle 20"/>
          <p:cNvSpPr>
            <a:spLocks/>
          </p:cNvSpPr>
          <p:nvPr/>
        </p:nvSpPr>
        <p:spPr bwMode="auto">
          <a:xfrm>
            <a:off x="818123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62" name="Rectangle 21"/>
          <p:cNvSpPr>
            <a:spLocks/>
          </p:cNvSpPr>
          <p:nvPr/>
        </p:nvSpPr>
        <p:spPr bwMode="auto">
          <a:xfrm>
            <a:off x="827013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Calibri" charset="0"/>
              </a:rPr>
              <a:t>TCP</a:t>
            </a:r>
          </a:p>
          <a:p>
            <a:pPr defTabSz="457200"/>
            <a:r>
              <a:rPr lang="en-US" sz="1700">
                <a:latin typeface="Calibri" charset="0"/>
              </a:rPr>
              <a:t>dport</a:t>
            </a:r>
          </a:p>
        </p:txBody>
      </p:sp>
      <p:sp>
        <p:nvSpPr>
          <p:cNvPr id="10263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64" name="Rectangle 23"/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latin typeface="Calibri" charset="0"/>
              </a:rPr>
              <a:t>Rule</a:t>
            </a:r>
          </a:p>
        </p:txBody>
      </p:sp>
      <p:sp>
        <p:nvSpPr>
          <p:cNvPr id="10265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66" name="Rectangle 25"/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latin typeface="Calibri" charset="0"/>
              </a:rPr>
              <a:t>Action</a:t>
            </a:r>
          </a:p>
        </p:txBody>
      </p:sp>
      <p:sp>
        <p:nvSpPr>
          <p:cNvPr id="10267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68" name="Rectangle 27"/>
          <p:cNvSpPr>
            <a:spLocks/>
          </p:cNvSpPr>
          <p:nvPr/>
        </p:nvSpPr>
        <p:spPr bwMode="auto">
          <a:xfrm>
            <a:off x="3998913" y="1890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latin typeface="Calibri" charset="0"/>
              </a:rPr>
              <a:t>Stats</a:t>
            </a:r>
          </a:p>
        </p:txBody>
      </p:sp>
      <p:sp>
        <p:nvSpPr>
          <p:cNvPr id="10269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Forward packet to port(s)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Encapsulate and forward to controller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Drop packet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Send to normal processing pipeline</a:t>
            </a:r>
          </a:p>
          <a:p>
            <a:pPr marL="357188" indent="-330200" defTabSz="457200">
              <a:buFontTx/>
              <a:buAutoNum type="arabicPeriod"/>
            </a:pPr>
            <a:r>
              <a:rPr lang="en-US" sz="2200">
                <a:latin typeface="Calibri" charset="0"/>
              </a:rPr>
              <a:t>Modify Fields</a:t>
            </a:r>
          </a:p>
        </p:txBody>
      </p:sp>
      <p:sp>
        <p:nvSpPr>
          <p:cNvPr id="10270" name="Rectangle 29"/>
          <p:cNvSpPr>
            <a:spLocks/>
          </p:cNvSpPr>
          <p:nvPr/>
        </p:nvSpPr>
        <p:spPr bwMode="auto">
          <a:xfrm>
            <a:off x="928688" y="5997575"/>
            <a:ext cx="2914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000">
                <a:latin typeface="Calibri" charset="0"/>
              </a:rPr>
              <a:t>+ mask what fields to match</a:t>
            </a:r>
          </a:p>
        </p:txBody>
      </p:sp>
      <p:sp>
        <p:nvSpPr>
          <p:cNvPr id="10271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72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73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10274" name="Rectangle 33"/>
          <p:cNvSpPr>
            <a:spLocks/>
          </p:cNvSpPr>
          <p:nvPr/>
        </p:nvSpPr>
        <p:spPr bwMode="auto">
          <a:xfrm>
            <a:off x="3973513" y="2647950"/>
            <a:ext cx="258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200">
                <a:latin typeface="Calibri" charset="0"/>
              </a:rPr>
              <a:t>Packet + byte counters</a:t>
            </a:r>
          </a:p>
        </p:txBody>
      </p:sp>
      <p:sp>
        <p:nvSpPr>
          <p:cNvPr id="10275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7399" y="6301693"/>
            <a:ext cx="8149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37" name="Rectangle 12"/>
          <p:cNvSpPr>
            <a:spLocks/>
          </p:cNvSpPr>
          <p:nvPr/>
        </p:nvSpPr>
        <p:spPr bwMode="auto">
          <a:xfrm>
            <a:off x="5966384" y="535507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6045200" y="535781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dirty="0">
                <a:latin typeface="Calibri" charset="0"/>
              </a:rPr>
              <a:t>IP</a:t>
            </a:r>
          </a:p>
          <a:p>
            <a:pPr defTabSz="457200"/>
            <a:r>
              <a:rPr lang="en-US" sz="1700" dirty="0" err="1">
                <a:latin typeface="Calibri" charset="0"/>
              </a:rPr>
              <a:t>Prot</a:t>
            </a:r>
            <a:endParaRPr lang="en-US" sz="1700" dirty="0">
              <a:latin typeface="Calibri" charset="0"/>
            </a:endParaRPr>
          </a:p>
        </p:txBody>
      </p:sp>
      <p:sp>
        <p:nvSpPr>
          <p:cNvPr id="39" name="Rectangle 10"/>
          <p:cNvSpPr>
            <a:spLocks/>
          </p:cNvSpPr>
          <p:nvPr/>
        </p:nvSpPr>
        <p:spPr bwMode="auto">
          <a:xfrm>
            <a:off x="1583070" y="535365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charset="0"/>
            </a:endParaRPr>
          </a:p>
        </p:txBody>
      </p:sp>
      <p:sp>
        <p:nvSpPr>
          <p:cNvPr id="41" name="Rectangle 11"/>
          <p:cNvSpPr>
            <a:spLocks/>
          </p:cNvSpPr>
          <p:nvPr/>
        </p:nvSpPr>
        <p:spPr bwMode="auto">
          <a:xfrm>
            <a:off x="1698825" y="5342680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dirty="0">
                <a:latin typeface="Calibri" charset="0"/>
              </a:rPr>
              <a:t>VLAN</a:t>
            </a:r>
          </a:p>
          <a:p>
            <a:pPr defTabSz="457200"/>
            <a:r>
              <a:rPr lang="en-US" sz="1700" dirty="0" smtClean="0">
                <a:latin typeface="Calibri" charset="0"/>
              </a:rPr>
              <a:t>PCP</a:t>
            </a:r>
            <a:endParaRPr lang="en-US" sz="1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54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Use Flow Mods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7389" y="968402"/>
            <a:ext cx="8686801" cy="54369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Going through the controller on every packet is inefficient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Installing Flows either proactively or reactively is the right thing to do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A Flow Mod consists of 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A </a:t>
            </a:r>
            <a:r>
              <a:rPr lang="en-US" b="1" dirty="0" smtClean="0">
                <a:latin typeface="Arial" charset="0"/>
                <a:ea typeface="Kozuka Gothic Pro L" charset="0"/>
              </a:rPr>
              <a:t>match</a:t>
            </a:r>
            <a:r>
              <a:rPr lang="en-US" dirty="0" smtClean="0">
                <a:latin typeface="Arial" charset="0"/>
                <a:ea typeface="Kozuka Gothic Pro L" charset="0"/>
              </a:rPr>
              <a:t> on any of the 12 supported fields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A </a:t>
            </a:r>
            <a:r>
              <a:rPr lang="en-US" b="1" dirty="0" smtClean="0">
                <a:latin typeface="Arial" charset="0"/>
                <a:ea typeface="Kozuka Gothic Pro L" charset="0"/>
              </a:rPr>
              <a:t>rule</a:t>
            </a:r>
            <a:r>
              <a:rPr lang="en-US" dirty="0" smtClean="0">
                <a:latin typeface="Arial" charset="0"/>
                <a:ea typeface="Kozuka Gothic Pro L" charset="0"/>
              </a:rPr>
              <a:t> about what to do matched packets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Timeouts about the rules: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Hard timeouts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Idle timeouts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The packet id in reactive controllers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Priority of the rule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charset="0"/>
              <a:ea typeface="Kozuka Gothic Pro L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Arial" charset="0"/>
              <a:ea typeface="Kozuka Gothic Pro L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Arial" charset="0"/>
              <a:ea typeface="Kozuka Gothic Pro L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charset="0"/>
              <a:ea typeface="Kozuka Gothic Pro 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 smtClean="0"/>
              <a:t>OpenFlow</a:t>
            </a:r>
            <a:r>
              <a:rPr lang="en-US" dirty="0" smtClean="0"/>
              <a:t> common </a:t>
            </a:r>
            <a:r>
              <a:rPr lang="en-US" dirty="0" err="1" smtClean="0"/>
              <a:t>PitFalls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1961" y="1072412"/>
            <a:ext cx="8686801" cy="553162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Controller is </a:t>
            </a:r>
            <a:r>
              <a:rPr lang="en-US" b="1" dirty="0" smtClean="0">
                <a:latin typeface="Arial" charset="0"/>
                <a:ea typeface="Kozuka Gothic Pro L" charset="0"/>
              </a:rPr>
              <a:t>responsible for all traffic</a:t>
            </a:r>
            <a:r>
              <a:rPr lang="en-US" dirty="0" smtClean="0">
                <a:latin typeface="Arial" charset="0"/>
                <a:ea typeface="Kozuka Gothic Pro L" charset="0"/>
              </a:rPr>
              <a:t>, not just your application!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ARPs, DHCP, LLDP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Reactive controllers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  <a:ea typeface="Kozuka Gothic Pro L" charset="0"/>
              </a:rPr>
              <a:t>Cause additional latency on some packets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  <a:ea typeface="Kozuka Gothic Pro L" charset="0"/>
              </a:rPr>
              <a:t>UDP – many packets queued to your controller by time flow is set up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Performance in hardware switches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Not all actions are supported in hardware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Kozuka Gothic Pro L" charset="0"/>
              </a:rPr>
              <a:t>No STP to prevent broadcast storms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charset="0"/>
              <a:ea typeface="Kozuka Gothic Pro L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Arial" charset="0"/>
              <a:ea typeface="Kozuka Gothic Pro L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charset="0"/>
              <a:ea typeface="Kozuka Gothic Pro 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datapaths</a:t>
            </a:r>
            <a:endParaRPr lang="en-US" dirty="0">
              <a:latin typeface="+mn-lt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504089" y="3062186"/>
            <a:ext cx="3616036" cy="2589657"/>
            <a:chOff x="2943377" y="1610740"/>
            <a:chExt cx="3758223" cy="3572986"/>
          </a:xfrm>
        </p:grpSpPr>
        <p:grpSp>
          <p:nvGrpSpPr>
            <p:cNvPr id="13" name="Group 13"/>
            <p:cNvGrpSpPr/>
            <p:nvPr/>
          </p:nvGrpSpPr>
          <p:grpSpPr>
            <a:xfrm>
              <a:off x="2943377" y="3381962"/>
              <a:ext cx="3758223" cy="1801764"/>
              <a:chOff x="2943377" y="3381962"/>
              <a:chExt cx="3758223" cy="1801764"/>
            </a:xfrm>
          </p:grpSpPr>
          <p:sp>
            <p:nvSpPr>
              <p:cNvPr id="4" name="AutoShape 1"/>
              <p:cNvSpPr>
                <a:spLocks/>
              </p:cNvSpPr>
              <p:nvPr/>
            </p:nvSpPr>
            <p:spPr bwMode="auto">
              <a:xfrm>
                <a:off x="2943377" y="3381962"/>
                <a:ext cx="3758223" cy="1801764"/>
              </a:xfrm>
              <a:prstGeom prst="roundRect">
                <a:avLst>
                  <a:gd name="adj" fmla="val 6486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lIns="0" tIns="0" rIns="0" bIns="0"/>
              <a:lstStyle/>
              <a:p>
                <a:r>
                  <a:rPr lang="en-US" sz="1600" b="1" dirty="0"/>
                  <a:t>Switch 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5" name="AutoShape 2"/>
              <p:cNvSpPr>
                <a:spLocks/>
              </p:cNvSpPr>
              <p:nvPr/>
            </p:nvSpPr>
            <p:spPr bwMode="auto">
              <a:xfrm>
                <a:off x="3131990" y="4526588"/>
                <a:ext cx="3458464" cy="582840"/>
              </a:xfrm>
              <a:prstGeom prst="roundRect">
                <a:avLst>
                  <a:gd name="adj" fmla="val 8472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Data Path (Hardware)</a:t>
                </a:r>
              </a:p>
            </p:txBody>
          </p:sp>
          <p:sp>
            <p:nvSpPr>
              <p:cNvPr id="6" name="AutoShape 3"/>
              <p:cNvSpPr>
                <a:spLocks/>
              </p:cNvSpPr>
              <p:nvPr/>
            </p:nvSpPr>
            <p:spPr bwMode="auto">
              <a:xfrm>
                <a:off x="3190754" y="3731180"/>
                <a:ext cx="1545601" cy="534965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Control Path</a:t>
                </a: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rot="10800000" flipH="1">
                <a:off x="3131992" y="4418603"/>
                <a:ext cx="3415392" cy="0"/>
              </a:xfrm>
              <a:prstGeom prst="line">
                <a:avLst/>
              </a:prstGeom>
              <a:noFill/>
              <a:ln w="63500">
                <a:solidFill>
                  <a:srgbClr val="00194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8" name="AutoShape 5"/>
              <p:cNvSpPr>
                <a:spLocks/>
              </p:cNvSpPr>
              <p:nvPr/>
            </p:nvSpPr>
            <p:spPr bwMode="auto">
              <a:xfrm>
                <a:off x="4904743" y="3731180"/>
                <a:ext cx="1650743" cy="557242"/>
              </a:xfrm>
              <a:prstGeom prst="roundRect">
                <a:avLst>
                  <a:gd name="adj" fmla="val 6894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endParaRPr lang="en-US" sz="1400" dirty="0">
                  <a:solidFill>
                    <a:srgbClr val="001949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2"/>
            <p:cNvGrpSpPr/>
            <p:nvPr/>
          </p:nvGrpSpPr>
          <p:grpSpPr>
            <a:xfrm>
              <a:off x="3316430" y="1610740"/>
              <a:ext cx="2754542" cy="874122"/>
              <a:chOff x="6421369" y="1421436"/>
              <a:chExt cx="2126280" cy="71145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>
                <a:off x="6421369" y="1421436"/>
                <a:ext cx="2126280" cy="71145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85000"/>
                </a:scheme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7200"/>
                <a:r>
                  <a:rPr lang="en-US" sz="1400" b="1" dirty="0" smtClean="0">
                    <a:latin typeface="+mn-lt"/>
                  </a:rPr>
                  <a:t>Any Host</a:t>
                </a:r>
                <a:endParaRPr lang="en-US" sz="1400" b="1" dirty="0">
                  <a:latin typeface="+mn-lt"/>
                </a:endParaRPr>
              </a:p>
            </p:txBody>
          </p:sp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>
                <a:off x="6514299" y="1720035"/>
                <a:ext cx="1914269" cy="321247"/>
              </a:xfrm>
              <a:prstGeom prst="roundRect">
                <a:avLst>
                  <a:gd name="adj" fmla="val 14653"/>
                </a:avLst>
              </a:prstGeom>
              <a:solidFill>
                <a:srgbClr val="C8D2DF"/>
              </a:solidFill>
              <a:ln w="25400" cap="flat">
                <a:solidFill>
                  <a:srgbClr val="163F8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 defTabSz="457200"/>
                <a:r>
                  <a:rPr lang="en-US" sz="1400" dirty="0" err="1">
                    <a:solidFill>
                      <a:srgbClr val="001949"/>
                    </a:solidFill>
                    <a:latin typeface="+mn-lt"/>
                  </a:rPr>
                  <a:t>OpenFlow</a:t>
                </a:r>
                <a:r>
                  <a:rPr lang="en-US" sz="1400" dirty="0">
                    <a:solidFill>
                      <a:srgbClr val="001949"/>
                    </a:solidFill>
                    <a:latin typeface="+mn-lt"/>
                  </a:rPr>
                  <a:t> Controller</a:t>
                </a:r>
              </a:p>
            </p:txBody>
          </p:sp>
        </p:grp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5620524" y="2484862"/>
              <a:ext cx="2368" cy="897100"/>
            </a:xfrm>
            <a:prstGeom prst="line">
              <a:avLst/>
            </a:prstGeom>
            <a:noFill/>
            <a:ln w="57150" cmpd="sng">
              <a:solidFill>
                <a:srgbClr val="FF7F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3364299" y="2778484"/>
              <a:ext cx="2176768" cy="29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400" dirty="0" err="1">
                  <a:latin typeface="+mn-lt"/>
                </a:rPr>
                <a:t>OpenFlow</a:t>
              </a:r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Protocol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25" name="Content Placeholder 13"/>
          <p:cNvSpPr>
            <a:spLocks noGrp="1"/>
          </p:cNvSpPr>
          <p:nvPr>
            <p:ph idx="1"/>
          </p:nvPr>
        </p:nvSpPr>
        <p:spPr>
          <a:xfrm>
            <a:off x="4060644" y="2898401"/>
            <a:ext cx="4943656" cy="426544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 smtClean="0"/>
              <a:t>Different </a:t>
            </a:r>
            <a:r>
              <a:rPr lang="en-US" sz="2400" dirty="0" err="1" smtClean="0"/>
              <a:t>OpenFlow</a:t>
            </a:r>
            <a:r>
              <a:rPr lang="en-US" sz="2400" dirty="0" smtClean="0"/>
              <a:t> modes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000" dirty="0" err="1" smtClean="0"/>
              <a:t>switches</a:t>
            </a:r>
            <a:r>
              <a:rPr lang="de-DE" sz="2000" dirty="0" smtClean="0"/>
              <a:t> in </a:t>
            </a:r>
            <a:r>
              <a:rPr lang="de-DE" sz="2000" b="1" dirty="0" smtClean="0"/>
              <a:t>pure OF </a:t>
            </a:r>
            <a:r>
              <a:rPr lang="de-DE" sz="2000" dirty="0" smtClean="0"/>
              <a:t>mode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acting</a:t>
            </a:r>
            <a:r>
              <a:rPr lang="de-DE" sz="2000" dirty="0" smtClean="0"/>
              <a:t> as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datapath</a:t>
            </a:r>
            <a:endParaRPr lang="de-DE" sz="20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000" b="1" dirty="0" smtClean="0"/>
              <a:t>Hybrid VLAN </a:t>
            </a:r>
            <a:r>
              <a:rPr lang="de-DE" sz="2000" b="1" dirty="0" err="1" smtClean="0"/>
              <a:t>switches</a:t>
            </a:r>
            <a:r>
              <a:rPr lang="de-DE" sz="2000" b="1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datapath</a:t>
            </a:r>
            <a:r>
              <a:rPr lang="de-DE" sz="2000" dirty="0" smtClean="0"/>
              <a:t> per VLAN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000" b="1" dirty="0" smtClean="0"/>
              <a:t>Hybrid </a:t>
            </a:r>
            <a:r>
              <a:rPr lang="de-DE" sz="2000" b="1" dirty="0" err="1" smtClean="0"/>
              <a:t>port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switches</a:t>
            </a:r>
            <a:r>
              <a:rPr lang="de-DE" sz="2000" b="1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datapaths</a:t>
            </a:r>
            <a:r>
              <a:rPr lang="de-DE" sz="2000" dirty="0" smtClean="0"/>
              <a:t> (</a:t>
            </a:r>
            <a:r>
              <a:rPr lang="de-DE" sz="2000" dirty="0" err="1" smtClean="0"/>
              <a:t>one</a:t>
            </a:r>
            <a:r>
              <a:rPr lang="de-DE" sz="2000" dirty="0" smtClean="0"/>
              <a:t> OF and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non-OF</a:t>
            </a:r>
            <a:r>
              <a:rPr lang="de-DE" sz="2000" dirty="0" smtClean="0"/>
              <a:t>)</a:t>
            </a:r>
          </a:p>
          <a:p>
            <a:endParaRPr lang="en-US" dirty="0"/>
          </a:p>
        </p:txBody>
      </p:sp>
      <p:sp>
        <p:nvSpPr>
          <p:cNvPr id="26" name="Content Placeholder 13"/>
          <p:cNvSpPr txBox="1">
            <a:spLocks/>
          </p:cNvSpPr>
          <p:nvPr/>
        </p:nvSpPr>
        <p:spPr bwMode="auto">
          <a:xfrm>
            <a:off x="314476" y="1143001"/>
            <a:ext cx="88295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OpenFlow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enabled devices are usually referred to as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datapaths</a:t>
            </a:r>
            <a:r>
              <a:rPr lang="en-US" sz="2800" kern="0" dirty="0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 with a unique </a:t>
            </a:r>
            <a:r>
              <a:rPr lang="en-US" sz="2800" b="1" i="1" kern="0" dirty="0" err="1" smtClean="0">
                <a:solidFill>
                  <a:srgbClr val="800000"/>
                </a:solidFill>
                <a:latin typeface="Arial"/>
                <a:ea typeface="+mn-ea"/>
                <a:cs typeface="Arial"/>
              </a:rPr>
              <a:t>dpid</a:t>
            </a:r>
            <a:endParaRPr lang="en-US" sz="2800" b="1" i="1" kern="0" dirty="0" smtClean="0">
              <a:solidFill>
                <a:srgbClr val="8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96760" y="5992581"/>
            <a:ext cx="9603619" cy="430887"/>
          </a:xfrm>
          <a:prstGeom prst="rect">
            <a:avLst/>
          </a:prstGeom>
          <a:solidFill>
            <a:srgbClr val="C68746">
              <a:alpha val="26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ctr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kern="0" dirty="0" smtClean="0">
                <a:solidFill>
                  <a:srgbClr val="080808"/>
                </a:solidFill>
                <a:latin typeface="Cambria"/>
                <a:cs typeface="Cambria"/>
              </a:rPr>
              <a:t>Each </a:t>
            </a:r>
            <a:r>
              <a:rPr lang="en-US" sz="2400" b="1" i="1" kern="0" dirty="0" err="1" smtClean="0">
                <a:solidFill>
                  <a:srgbClr val="080808"/>
                </a:solidFill>
                <a:latin typeface="Cambria"/>
                <a:cs typeface="Cambria"/>
              </a:rPr>
              <a:t>Datapath</a:t>
            </a:r>
            <a:r>
              <a:rPr lang="en-US" sz="2400" b="1" i="1" kern="0" dirty="0" smtClean="0">
                <a:solidFill>
                  <a:srgbClr val="080808"/>
                </a:solidFill>
                <a:latin typeface="Cambria"/>
                <a:cs typeface="Cambria"/>
              </a:rPr>
              <a:t> can point to only one controller at a time!</a:t>
            </a:r>
            <a:endParaRPr lang="en-US" sz="2400" i="1" kern="0" dirty="0" smtClean="0">
              <a:solidFill>
                <a:srgbClr val="080808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197" y="2363479"/>
            <a:ext cx="8829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rgbClr val="080808"/>
                </a:solidFill>
                <a:latin typeface="Arial"/>
                <a:cs typeface="Arial"/>
              </a:rPr>
              <a:t>It is not necessary that 1 physical device corresponds to 1 </a:t>
            </a:r>
            <a:r>
              <a:rPr lang="en-US" sz="2400" kern="0" dirty="0" err="1" smtClean="0">
                <a:solidFill>
                  <a:srgbClr val="080808"/>
                </a:solidFill>
                <a:latin typeface="Arial"/>
                <a:cs typeface="Arial"/>
              </a:rPr>
              <a:t>dpid</a:t>
            </a:r>
            <a:endParaRPr lang="en-US" sz="2800" i="1" kern="0" dirty="0" smtClean="0">
              <a:solidFill>
                <a:srgbClr val="0808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6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4324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Multiplexing Controllers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012" y="1099900"/>
            <a:ext cx="4505538" cy="4876800"/>
          </a:xfrm>
        </p:spPr>
        <p:txBody>
          <a:bodyPr/>
          <a:lstStyle/>
          <a:p>
            <a:r>
              <a:rPr lang="en-US" sz="2400" dirty="0" smtClean="0"/>
              <a:t>Only one controller per </a:t>
            </a:r>
            <a:r>
              <a:rPr lang="en-US" sz="2400" dirty="0" err="1" smtClean="0"/>
              <a:t>datapath</a:t>
            </a:r>
            <a:endParaRPr lang="en-US" sz="2400" dirty="0" smtClean="0"/>
          </a:p>
          <a:p>
            <a:r>
              <a:rPr lang="en-US" sz="2400" dirty="0" err="1" smtClean="0"/>
              <a:t>FlowVisor</a:t>
            </a:r>
            <a:r>
              <a:rPr lang="en-US" sz="2400" dirty="0" smtClean="0"/>
              <a:t>, FSFW are proxy controllers that can support multiple controllers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6600"/>
                </a:solidFill>
              </a:rPr>
              <a:t>FlowSpace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describes packet flows :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Layer 1</a:t>
            </a:r>
            <a:r>
              <a:rPr lang="en-US" sz="2000" dirty="0">
                <a:solidFill>
                  <a:srgbClr val="000000"/>
                </a:solidFill>
              </a:rPr>
              <a:t>: Incoming port on switch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Layer 2</a:t>
            </a:r>
            <a:r>
              <a:rPr lang="en-US" sz="2000" dirty="0">
                <a:solidFill>
                  <a:srgbClr val="000000"/>
                </a:solidFill>
              </a:rPr>
              <a:t>: Ethernet </a:t>
            </a:r>
            <a:r>
              <a:rPr lang="en-US" sz="2000" dirty="0" err="1">
                <a:solidFill>
                  <a:srgbClr val="000000"/>
                </a:solidFill>
              </a:rPr>
              <a:t>src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dst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addr</a:t>
            </a:r>
            <a:r>
              <a:rPr lang="en-US" sz="2000" dirty="0">
                <a:solidFill>
                  <a:srgbClr val="000000"/>
                </a:solidFill>
              </a:rPr>
              <a:t>, type, </a:t>
            </a:r>
            <a:r>
              <a:rPr lang="en-US" sz="2000" dirty="0" err="1" smtClean="0">
                <a:solidFill>
                  <a:srgbClr val="000000"/>
                </a:solidFill>
              </a:rPr>
              <a:t>vlanid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vlanpcp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Layer 3</a:t>
            </a:r>
            <a:r>
              <a:rPr lang="en-US" sz="2000" dirty="0">
                <a:solidFill>
                  <a:srgbClr val="000000"/>
                </a:solidFill>
              </a:rPr>
              <a:t>: IP </a:t>
            </a:r>
            <a:r>
              <a:rPr lang="en-US" sz="2000" dirty="0" err="1">
                <a:solidFill>
                  <a:srgbClr val="000000"/>
                </a:solidFill>
              </a:rPr>
              <a:t>src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dst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addr</a:t>
            </a:r>
            <a:r>
              <a:rPr lang="en-US" sz="2000" dirty="0">
                <a:solidFill>
                  <a:srgbClr val="000000"/>
                </a:solidFill>
              </a:rPr>
              <a:t>, protocol, </a:t>
            </a:r>
            <a:r>
              <a:rPr lang="en-US" sz="2000" dirty="0" err="1">
                <a:solidFill>
                  <a:srgbClr val="000000"/>
                </a:solidFill>
              </a:rPr>
              <a:t>ToS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Layer 4</a:t>
            </a:r>
            <a:r>
              <a:rPr lang="en-US" sz="2000" dirty="0">
                <a:solidFill>
                  <a:srgbClr val="000000"/>
                </a:solidFill>
              </a:rPr>
              <a:t>: TCP/UDP </a:t>
            </a:r>
            <a:r>
              <a:rPr lang="en-US" sz="2000" dirty="0" err="1">
                <a:solidFill>
                  <a:srgbClr val="000000"/>
                </a:solidFill>
              </a:rPr>
              <a:t>src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dst</a:t>
            </a:r>
            <a:r>
              <a:rPr lang="en-US" sz="2000" dirty="0">
                <a:solidFill>
                  <a:srgbClr val="000000"/>
                </a:solidFill>
              </a:rPr>
              <a:t> port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52467" y="4215358"/>
            <a:ext cx="4189757" cy="1889483"/>
            <a:chOff x="2943377" y="3381962"/>
            <a:chExt cx="3758223" cy="1801764"/>
          </a:xfrm>
        </p:grpSpPr>
        <p:sp>
          <p:nvSpPr>
            <p:cNvPr id="12" name="AutoShape 1"/>
            <p:cNvSpPr>
              <a:spLocks/>
            </p:cNvSpPr>
            <p:nvPr/>
          </p:nvSpPr>
          <p:spPr bwMode="auto">
            <a:xfrm>
              <a:off x="2943377" y="3381962"/>
              <a:ext cx="3758223" cy="1801764"/>
            </a:xfrm>
            <a:prstGeom prst="roundRect">
              <a:avLst>
                <a:gd name="adj" fmla="val 6486"/>
              </a:avLst>
            </a:prstGeom>
            <a:solidFill>
              <a:srgbClr val="D9D9D9"/>
            </a:solidFill>
            <a:ln>
              <a:noFill/>
            </a:ln>
          </p:spPr>
          <p:txBody>
            <a:bodyPr lIns="0" tIns="0" rIns="0" bIns="0"/>
            <a:lstStyle/>
            <a:p>
              <a:r>
                <a:rPr lang="en-US" sz="1600" b="1" dirty="0"/>
                <a:t>Switch 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3" name="AutoShape 2"/>
            <p:cNvSpPr>
              <a:spLocks/>
            </p:cNvSpPr>
            <p:nvPr/>
          </p:nvSpPr>
          <p:spPr bwMode="auto">
            <a:xfrm>
              <a:off x="3131990" y="4526588"/>
              <a:ext cx="3458464" cy="582840"/>
            </a:xfrm>
            <a:prstGeom prst="roundRect">
              <a:avLst>
                <a:gd name="adj" fmla="val 8472"/>
              </a:avLst>
            </a:prstGeom>
            <a:solidFill>
              <a:srgbClr val="C8D2DF"/>
            </a:solidFill>
            <a:ln w="25400" cap="flat">
              <a:solidFill>
                <a:srgbClr val="163F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400" dirty="0">
                  <a:solidFill>
                    <a:srgbClr val="001949"/>
                  </a:solidFill>
                  <a:latin typeface="+mn-lt"/>
                </a:rPr>
                <a:t>Data Path (Hardware)</a:t>
              </a:r>
            </a:p>
          </p:txBody>
        </p:sp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3190754" y="3731180"/>
              <a:ext cx="1545601" cy="534965"/>
            </a:xfrm>
            <a:prstGeom prst="roundRect">
              <a:avLst>
                <a:gd name="adj" fmla="val 6894"/>
              </a:avLst>
            </a:prstGeom>
            <a:solidFill>
              <a:srgbClr val="C8D2DF"/>
            </a:solidFill>
            <a:ln w="25400" cap="flat">
              <a:solidFill>
                <a:srgbClr val="163F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400" dirty="0">
                  <a:solidFill>
                    <a:srgbClr val="001949"/>
                  </a:solidFill>
                  <a:latin typeface="+mn-lt"/>
                </a:rPr>
                <a:t>Control Path</a:t>
              </a: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rot="10800000" flipH="1">
              <a:off x="3131992" y="4418603"/>
              <a:ext cx="3415392" cy="0"/>
            </a:xfrm>
            <a:prstGeom prst="line">
              <a:avLst/>
            </a:prstGeom>
            <a:noFill/>
            <a:ln w="63500">
              <a:solidFill>
                <a:srgbClr val="00194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6" name="AutoShape 5"/>
            <p:cNvSpPr>
              <a:spLocks/>
            </p:cNvSpPr>
            <p:nvPr/>
          </p:nvSpPr>
          <p:spPr bwMode="auto">
            <a:xfrm>
              <a:off x="4904743" y="3731180"/>
              <a:ext cx="1650743" cy="557242"/>
            </a:xfrm>
            <a:prstGeom prst="roundRect">
              <a:avLst>
                <a:gd name="adj" fmla="val 6894"/>
              </a:avLst>
            </a:prstGeom>
            <a:solidFill>
              <a:srgbClr val="C8D2DF"/>
            </a:solidFill>
            <a:ln w="25400" cap="flat">
              <a:solidFill>
                <a:srgbClr val="163F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400" dirty="0" err="1">
                  <a:solidFill>
                    <a:srgbClr val="001949"/>
                  </a:solidFill>
                  <a:latin typeface="+mn-lt"/>
                </a:rPr>
                <a:t>OpenFlow</a:t>
              </a:r>
              <a:endParaRPr lang="en-US" sz="1400" dirty="0">
                <a:solidFill>
                  <a:srgbClr val="001949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68355" y="2357904"/>
            <a:ext cx="3070829" cy="916679"/>
            <a:chOff x="6421369" y="1421436"/>
            <a:chExt cx="2126280" cy="711453"/>
          </a:xfrm>
        </p:grpSpPr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6421369" y="1421436"/>
              <a:ext cx="2126280" cy="71145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defTabSz="457200"/>
              <a:r>
                <a:rPr lang="en-US" sz="1400" b="1" dirty="0" smtClean="0">
                  <a:latin typeface="+mn-lt"/>
                </a:rPr>
                <a:t>Any Host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6514299" y="1720035"/>
              <a:ext cx="1914269" cy="321247"/>
            </a:xfrm>
            <a:prstGeom prst="roundRect">
              <a:avLst>
                <a:gd name="adj" fmla="val 14653"/>
              </a:avLst>
            </a:prstGeom>
            <a:solidFill>
              <a:srgbClr val="C8D2DF"/>
            </a:solidFill>
            <a:ln w="25400" cap="flat">
              <a:solidFill>
                <a:srgbClr val="163F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400" dirty="0" err="1" smtClean="0">
                  <a:solidFill>
                    <a:srgbClr val="001949"/>
                  </a:solidFill>
                  <a:latin typeface="+mn-lt"/>
                </a:rPr>
                <a:t>FlowVisor</a:t>
              </a:r>
              <a:endParaRPr lang="en-US" sz="1400" dirty="0">
                <a:solidFill>
                  <a:srgbClr val="001949"/>
                </a:solidFill>
                <a:latin typeface="+mn-lt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7737015" y="3274583"/>
            <a:ext cx="2640" cy="940775"/>
          </a:xfrm>
          <a:prstGeom prst="line">
            <a:avLst/>
          </a:prstGeom>
          <a:noFill/>
          <a:ln w="57150" cmpd="sng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5221721" y="3460773"/>
            <a:ext cx="2426713" cy="5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457200"/>
            <a:r>
              <a:rPr lang="en-US" sz="1400" dirty="0" err="1">
                <a:latin typeface="+mn-lt"/>
              </a:rPr>
              <a:t>OpenFlow</a:t>
            </a:r>
            <a:r>
              <a:rPr lang="en-US" sz="1400" dirty="0">
                <a:latin typeface="+mn-lt"/>
              </a:rPr>
              <a:t> Protocol (SSL/TCP)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62737" y="1143000"/>
            <a:ext cx="2535287" cy="798647"/>
            <a:chOff x="6421369" y="1421436"/>
            <a:chExt cx="2126280" cy="711453"/>
          </a:xfrm>
        </p:grpSpPr>
        <p:sp>
          <p:nvSpPr>
            <p:cNvPr id="19" name="AutoShape 6"/>
            <p:cNvSpPr>
              <a:spLocks/>
            </p:cNvSpPr>
            <p:nvPr/>
          </p:nvSpPr>
          <p:spPr bwMode="auto">
            <a:xfrm>
              <a:off x="6421369" y="1421436"/>
              <a:ext cx="2126280" cy="711453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>
              <a:noFill/>
            </a:ln>
          </p:spPr>
          <p:txBody>
            <a:bodyPr lIns="0" tIns="0" rIns="0" bIns="0"/>
            <a:lstStyle/>
            <a:p>
              <a:pPr defTabSz="457200"/>
              <a:r>
                <a:rPr lang="en-US" sz="1400" b="1" dirty="0" smtClean="0">
                  <a:latin typeface="+mn-lt"/>
                </a:rPr>
                <a:t>Any Host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0" name="AutoShape 7"/>
            <p:cNvSpPr>
              <a:spLocks/>
            </p:cNvSpPr>
            <p:nvPr/>
          </p:nvSpPr>
          <p:spPr bwMode="auto">
            <a:xfrm>
              <a:off x="6514299" y="1720035"/>
              <a:ext cx="1914269" cy="321247"/>
            </a:xfrm>
            <a:prstGeom prst="roundRect">
              <a:avLst>
                <a:gd name="adj" fmla="val 14653"/>
              </a:avLst>
            </a:prstGeom>
            <a:solidFill>
              <a:srgbClr val="C8D2DF"/>
            </a:solidFill>
            <a:ln w="25400" cap="flat">
              <a:solidFill>
                <a:srgbClr val="163F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400" dirty="0" err="1">
                  <a:solidFill>
                    <a:srgbClr val="001949"/>
                  </a:solidFill>
                  <a:latin typeface="+mn-lt"/>
                </a:rPr>
                <a:t>OpenFlow</a:t>
              </a:r>
              <a:r>
                <a:rPr lang="en-US" sz="1400" dirty="0">
                  <a:solidFill>
                    <a:srgbClr val="001949"/>
                  </a:solidFill>
                  <a:latin typeface="+mn-lt"/>
                </a:rPr>
                <a:t> Controller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0801" y="1078871"/>
            <a:ext cx="2535287" cy="798647"/>
            <a:chOff x="6421369" y="1421436"/>
            <a:chExt cx="2126280" cy="711453"/>
          </a:xfrm>
        </p:grpSpPr>
        <p:sp>
          <p:nvSpPr>
            <p:cNvPr id="22" name="AutoShape 6"/>
            <p:cNvSpPr>
              <a:spLocks/>
            </p:cNvSpPr>
            <p:nvPr/>
          </p:nvSpPr>
          <p:spPr bwMode="auto">
            <a:xfrm>
              <a:off x="6421369" y="1421436"/>
              <a:ext cx="2126280" cy="71145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0" tIns="0" rIns="0" bIns="0"/>
            <a:lstStyle/>
            <a:p>
              <a:pPr defTabSz="457200"/>
              <a:r>
                <a:rPr lang="en-US" sz="1400" b="1" dirty="0" smtClean="0">
                  <a:latin typeface="+mn-lt"/>
                </a:rPr>
                <a:t>Any Host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3" name="AutoShape 7"/>
            <p:cNvSpPr>
              <a:spLocks/>
            </p:cNvSpPr>
            <p:nvPr/>
          </p:nvSpPr>
          <p:spPr bwMode="auto">
            <a:xfrm>
              <a:off x="6514299" y="1720035"/>
              <a:ext cx="1914269" cy="321247"/>
            </a:xfrm>
            <a:prstGeom prst="roundRect">
              <a:avLst>
                <a:gd name="adj" fmla="val 14653"/>
              </a:avLst>
            </a:prstGeom>
            <a:solidFill>
              <a:srgbClr val="C8D2DF"/>
            </a:solidFill>
            <a:ln w="25400" cap="flat">
              <a:solidFill>
                <a:srgbClr val="163F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1400" dirty="0" err="1">
                  <a:solidFill>
                    <a:srgbClr val="001949"/>
                  </a:solidFill>
                  <a:latin typeface="+mn-lt"/>
                </a:rPr>
                <a:t>OpenFlow</a:t>
              </a:r>
              <a:r>
                <a:rPr lang="en-US" sz="1400" dirty="0">
                  <a:solidFill>
                    <a:srgbClr val="001949"/>
                  </a:solidFill>
                  <a:latin typeface="+mn-lt"/>
                </a:rPr>
                <a:t> Controller</a:t>
              </a:r>
            </a:p>
          </p:txBody>
        </p:sp>
      </p:grp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7628811" y="1691328"/>
            <a:ext cx="2640" cy="940775"/>
          </a:xfrm>
          <a:prstGeom prst="line">
            <a:avLst/>
          </a:prstGeom>
          <a:noFill/>
          <a:ln w="57150" cmpd="sng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>
              <a:latin typeface="+mn-lt"/>
            </a:endParaRP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13517" y="1877518"/>
            <a:ext cx="2426713" cy="5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457200"/>
            <a:r>
              <a:rPr lang="en-US" sz="1400" dirty="0" err="1">
                <a:latin typeface="+mn-lt"/>
              </a:rPr>
              <a:t>OpenFlow</a:t>
            </a:r>
            <a:r>
              <a:rPr lang="en-US" sz="1400" dirty="0">
                <a:latin typeface="+mn-lt"/>
              </a:rPr>
              <a:t> Protocol (SSL/TCP)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>
            <a:off x="6181019" y="1691328"/>
            <a:ext cx="2640" cy="940775"/>
          </a:xfrm>
          <a:prstGeom prst="line">
            <a:avLst/>
          </a:prstGeom>
          <a:noFill/>
          <a:ln w="57150" cmpd="sng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39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011" y="1099900"/>
            <a:ext cx="8380187" cy="48768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Aggregate Manager</a:t>
            </a:r>
          </a:p>
          <a:p>
            <a:endParaRPr lang="en-US" dirty="0" smtClean="0"/>
          </a:p>
          <a:p>
            <a:r>
              <a:rPr lang="en-US" dirty="0" smtClean="0"/>
              <a:t>It’s a GENI compliant reservation service</a:t>
            </a:r>
          </a:p>
          <a:p>
            <a:pPr lvl="1"/>
            <a:r>
              <a:rPr lang="en-US" dirty="0" smtClean="0"/>
              <a:t>Helps experimenters reserve </a:t>
            </a:r>
            <a:r>
              <a:rPr lang="en-US" dirty="0" err="1" smtClean="0"/>
              <a:t>flowspace</a:t>
            </a:r>
            <a:r>
              <a:rPr lang="en-US" dirty="0" smtClean="0"/>
              <a:t> in the </a:t>
            </a:r>
            <a:r>
              <a:rPr lang="en-US" dirty="0" err="1" smtClean="0"/>
              <a:t>FlowVisor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Speaks AM API v1 and AM API v2</a:t>
            </a:r>
          </a:p>
          <a:p>
            <a:endParaRPr lang="en-US" dirty="0" smtClean="0"/>
          </a:p>
          <a:p>
            <a:r>
              <a:rPr lang="en-US" dirty="0" smtClean="0"/>
              <a:t>RSpecs GENI v3, OpenFlow v3 extension</a:t>
            </a:r>
          </a:p>
        </p:txBody>
      </p:sp>
    </p:spTree>
    <p:extLst>
      <p:ext uri="{BB962C8B-B14F-4D97-AF65-F5344CB8AC3E}">
        <p14:creationId xmlns:p14="http://schemas.microsoft.com/office/powerpoint/2010/main" val="18860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Sharing of </a:t>
            </a:r>
            <a:r>
              <a:rPr lang="en-US" dirty="0" err="1" smtClean="0"/>
              <a:t>OpenFlow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011" y="1226900"/>
            <a:ext cx="8380187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GENI:</a:t>
            </a:r>
          </a:p>
          <a:p>
            <a:pPr lvl="1"/>
            <a:r>
              <a:rPr lang="en-US" dirty="0" smtClean="0"/>
              <a:t>Slice by VLAN for exclusive </a:t>
            </a:r>
            <a:r>
              <a:rPr lang="en-US" dirty="0" err="1" smtClean="0"/>
              <a:t>VLANs</a:t>
            </a:r>
            <a:endParaRPr lang="en-US" dirty="0" smtClean="0"/>
          </a:p>
          <a:p>
            <a:pPr lvl="1"/>
            <a:r>
              <a:rPr lang="en-US" dirty="0" smtClean="0"/>
              <a:t>Slice by IP subnet and/or </a:t>
            </a:r>
            <a:r>
              <a:rPr lang="en-US" dirty="0" err="1" smtClean="0"/>
              <a:t>eth_type</a:t>
            </a:r>
            <a:r>
              <a:rPr lang="en-US" dirty="0" smtClean="0"/>
              <a:t> for shared </a:t>
            </a:r>
            <a:r>
              <a:rPr lang="en-US" dirty="0" err="1" smtClean="0"/>
              <a:t>VLANs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FIRE: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 err="1" smtClean="0"/>
              <a:t>iMinds</a:t>
            </a:r>
            <a:r>
              <a:rPr lang="en-US" dirty="0" smtClean="0"/>
              <a:t> testbed</a:t>
            </a:r>
          </a:p>
          <a:p>
            <a:pPr lvl="1"/>
            <a:r>
              <a:rPr lang="en-US" dirty="0" smtClean="0"/>
              <a:t>Slice by </a:t>
            </a:r>
            <a:r>
              <a:rPr lang="en-US" dirty="0" err="1" smtClean="0"/>
              <a:t>inport</a:t>
            </a:r>
            <a:endParaRPr lang="en-US" dirty="0" smtClean="0"/>
          </a:p>
          <a:p>
            <a:r>
              <a:rPr lang="en-US" dirty="0" smtClean="0"/>
              <a:t>On OFELIA testbed</a:t>
            </a:r>
          </a:p>
          <a:p>
            <a:pPr lvl="1"/>
            <a:r>
              <a:rPr lang="en-US" dirty="0" smtClean="0"/>
              <a:t>Slice by VLAN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3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OpenFlow</a:t>
            </a:r>
            <a:r>
              <a:rPr lang="en-US" sz="4000" dirty="0" smtClean="0"/>
              <a:t> Experiments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957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Debugging </a:t>
            </a:r>
            <a:r>
              <a:rPr lang="en-US" sz="3200" dirty="0" err="1" smtClean="0"/>
              <a:t>OpenFlow</a:t>
            </a:r>
            <a:r>
              <a:rPr lang="en-US" sz="3200" dirty="0" smtClean="0"/>
              <a:t> experiments is hard: </a:t>
            </a:r>
          </a:p>
          <a:p>
            <a:pPr lvl="1"/>
            <a:r>
              <a:rPr lang="en-US" dirty="0" smtClean="0"/>
              <a:t>Network configuration debugging requires coordination</a:t>
            </a:r>
          </a:p>
          <a:p>
            <a:pPr lvl="1"/>
            <a:r>
              <a:rPr lang="en-US" dirty="0" smtClean="0"/>
              <a:t>Many networking elements in play</a:t>
            </a:r>
          </a:p>
          <a:p>
            <a:pPr lvl="1"/>
            <a:r>
              <a:rPr lang="en-US" dirty="0"/>
              <a:t>No console access to the </a:t>
            </a:r>
            <a:r>
              <a:rPr lang="en-US" dirty="0" smtClean="0"/>
              <a:t>switch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Before deploying your </a:t>
            </a:r>
            <a:r>
              <a:rPr lang="en-US" sz="3200" dirty="0" err="1" smtClean="0"/>
              <a:t>OpenFlow</a:t>
            </a:r>
            <a:r>
              <a:rPr lang="en-US" sz="3200" dirty="0" smtClean="0"/>
              <a:t> experiment test your controller.</a:t>
            </a: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73" y="4805429"/>
            <a:ext cx="4041961" cy="868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5844" y="5707178"/>
            <a:ext cx="416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47FC0"/>
                </a:solidFill>
                <a:latin typeface="Century Gothic"/>
                <a:cs typeface="Century Gothic"/>
              </a:rPr>
              <a:t>http://</a:t>
            </a:r>
            <a:r>
              <a:rPr lang="en-US" sz="2400" b="1" dirty="0" err="1">
                <a:solidFill>
                  <a:srgbClr val="447FC0"/>
                </a:solidFill>
                <a:latin typeface="Century Gothic"/>
                <a:cs typeface="Century Gothic"/>
              </a:rPr>
              <a:t>mininet.github.com</a:t>
            </a:r>
            <a:r>
              <a:rPr lang="en-US" sz="2400" b="1" dirty="0">
                <a:solidFill>
                  <a:srgbClr val="447FC0"/>
                </a:solidFill>
                <a:latin typeface="Century Gothic"/>
                <a:cs typeface="Century Gothic"/>
              </a:rPr>
              <a:t>/</a:t>
            </a:r>
            <a:endParaRPr lang="en-US" sz="2000" b="1" dirty="0">
              <a:solidFill>
                <a:srgbClr val="447FC0"/>
              </a:solidFill>
              <a:latin typeface="Century Gothic"/>
              <a:cs typeface="Century Gothic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671" y="4108086"/>
            <a:ext cx="2477072" cy="20607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79131" y="6043403"/>
            <a:ext cx="373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48D50"/>
                </a:solidFill>
                <a:latin typeface="Century Gothic"/>
                <a:cs typeface="Century Gothic"/>
              </a:rPr>
              <a:t>http://</a:t>
            </a:r>
            <a:r>
              <a:rPr lang="en-US" sz="2400" b="1" dirty="0" err="1">
                <a:solidFill>
                  <a:srgbClr val="948D50"/>
                </a:solidFill>
                <a:latin typeface="Century Gothic"/>
                <a:cs typeface="Century Gothic"/>
              </a:rPr>
              <a:t>openvswitch.org</a:t>
            </a:r>
            <a:r>
              <a:rPr lang="en-US" sz="2400" b="1" dirty="0">
                <a:solidFill>
                  <a:srgbClr val="948D50"/>
                </a:solidFill>
                <a:latin typeface="Century Gothic"/>
                <a:cs typeface="Century Gothic"/>
              </a:rPr>
              <a:t>/</a:t>
            </a:r>
            <a:endParaRPr lang="en-US" sz="2000" b="1" dirty="0">
              <a:solidFill>
                <a:srgbClr val="948D5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5762" y="4013942"/>
            <a:ext cx="3952693" cy="2574085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8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57" y="1219200"/>
            <a:ext cx="8601443" cy="5181600"/>
          </a:xfrm>
        </p:spPr>
        <p:txBody>
          <a:bodyPr/>
          <a:lstStyle/>
          <a:p>
            <a:r>
              <a:rPr lang="en-US" sz="3200" dirty="0" smtClean="0"/>
              <a:t>Enables</a:t>
            </a:r>
            <a:r>
              <a:rPr lang="en-US" sz="3200" dirty="0"/>
              <a:t>	</a:t>
            </a:r>
            <a:r>
              <a:rPr lang="en-US" sz="3200" dirty="0" smtClean="0"/>
              <a:t> innovation in networking</a:t>
            </a:r>
            <a:r>
              <a:rPr lang="en-US" sz="3200" dirty="0"/>
              <a:t>	</a:t>
            </a:r>
          </a:p>
          <a:p>
            <a:endParaRPr lang="en-US" sz="3200" dirty="0" smtClean="0"/>
          </a:p>
          <a:p>
            <a:r>
              <a:rPr lang="en-US" sz="3200" dirty="0" smtClean="0"/>
              <a:t>Changes practice of networking</a:t>
            </a:r>
            <a:r>
              <a:rPr lang="en-US" sz="3200" dirty="0"/>
              <a:t>	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59" y="2801779"/>
            <a:ext cx="8382000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8264" y="5693298"/>
            <a:ext cx="229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68746"/>
                </a:solidFill>
              </a:rPr>
              <a:t>Google’s SDN WAN</a:t>
            </a:r>
            <a:endParaRPr lang="en-US" i="1" dirty="0">
              <a:solidFill>
                <a:srgbClr val="C68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basics</a:t>
            </a: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How </a:t>
            </a: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works … (1.0)</a:t>
            </a:r>
            <a:endParaRPr lang="en-US" sz="4000" b="1" dirty="0">
              <a:solidFill>
                <a:srgbClr val="E1812C">
                  <a:alpha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88" y="5006275"/>
            <a:ext cx="9058376" cy="70788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What’s new in </a:t>
            </a:r>
            <a:r>
              <a:rPr lang="en-US" sz="4000" b="1" dirty="0" err="1" smtClean="0">
                <a:solidFill>
                  <a:schemeClr val="bg1"/>
                </a:solidFill>
              </a:rPr>
              <a:t>OpenFlow</a:t>
            </a:r>
            <a:r>
              <a:rPr lang="en-US" sz="4000" b="1" dirty="0" smtClean="0">
                <a:solidFill>
                  <a:schemeClr val="bg1"/>
                </a:solidFill>
              </a:rPr>
              <a:t> 1.3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4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3410" y="0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</a:t>
            </a:r>
            <a:r>
              <a:rPr lang="en-US" sz="32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1.3?</a:t>
            </a:r>
            <a:endParaRPr lang="en-US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98056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1.0 primary complaint = too rigid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1.3 gains*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match and action support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Instructions add flexibility and capability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Groups facilitate advanced actions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Meters provide advanced counters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Per-table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features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 table-miss behavior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…and more!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50333" y="2614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810" y="5265575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1.1 and 1.2 introduced some of the features we will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discuss. However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due to the relative lack in adoption of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1.1 and 1.2, we will consider such features as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1.3 features.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penFlow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tensible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atch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OXM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Screen Shot 2015-05-26 at 3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" y="1530924"/>
            <a:ext cx="2569737" cy="2590800"/>
          </a:xfrm>
          <a:prstGeom prst="rect">
            <a:avLst/>
          </a:prstGeom>
        </p:spPr>
      </p:pic>
      <p:pic>
        <p:nvPicPr>
          <p:cNvPr id="5" name="Picture 4" descr="Screen Shot 2015-05-26 at 3.1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41" y="1530923"/>
            <a:ext cx="3189578" cy="4114801"/>
          </a:xfrm>
          <a:prstGeom prst="rect">
            <a:avLst/>
          </a:prstGeom>
        </p:spPr>
      </p:pic>
      <p:pic>
        <p:nvPicPr>
          <p:cNvPr id="6" name="Picture 5" descr="Screen Shot 2015-05-26 at 3.15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78216"/>
            <a:ext cx="2057400" cy="4240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891" y="997524"/>
            <a:ext cx="266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1091" y="997524"/>
            <a:ext cx="266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0491" y="997524"/>
            <a:ext cx="2956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1.2+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891" y="465512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http://flowgrammable.org/sdn/openflow/message-layer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5650339"/>
            <a:ext cx="9144000" cy="954107"/>
          </a:xfrm>
          <a:prstGeom prst="rect">
            <a:avLst/>
          </a:prstGeom>
          <a:solidFill>
            <a:srgbClr val="FF9333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sz="28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Variable-length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list of matches, in </a:t>
            </a:r>
            <a:r>
              <a:rPr lang="en-US" sz="28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 </a:t>
            </a:r>
            <a:r>
              <a:rPr lang="en-US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order in 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ontrast 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rigid match structure of 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1.0/1.1</a:t>
            </a:r>
            <a:endParaRPr lang="en-US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4292" y="6535270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2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 Matches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4419600" cy="4876800"/>
          </a:xfrm>
        </p:spPr>
        <p:txBody>
          <a:bodyPr numCol="1"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Increased match support w/OXM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Ingress port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Ethernet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VLAN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IPv4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TCP</a:t>
            </a:r>
          </a:p>
          <a:p>
            <a:pPr lvl="1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2960265"/>
            <a:ext cx="2514600" cy="25914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ARP</a:t>
            </a:r>
            <a:endParaRPr lang="en-US" sz="2800" kern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MPLS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PBB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ICMPv4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ICMPv6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2960944"/>
            <a:ext cx="34290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IPv6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Tunnel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SCTP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Metadata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Custom/</a:t>
            </a: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Experimenter</a:t>
            </a: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0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945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 Actions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3"/>
          </a:xfrm>
        </p:spPr>
        <p:txBody>
          <a:bodyPr numCol="2"/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 field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 OXM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Push/Pop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VLAN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MPLS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PBB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 queue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Goto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group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Output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TTL</a:t>
            </a:r>
          </a:p>
          <a:p>
            <a:pPr lvl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Set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Decrement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Custom/Experimenter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7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016" y="13855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 Instructions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0" y="1752600"/>
            <a:ext cx="7010400" cy="838200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Apply actions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 of actions to perform 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immediately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2" name="Picture 1" descr="squarecoffee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" y="4800600"/>
            <a:ext cx="1063326" cy="622046"/>
          </a:xfrm>
          <a:prstGeom prst="rect">
            <a:avLst/>
          </a:prstGeom>
        </p:spPr>
      </p:pic>
      <p:pic>
        <p:nvPicPr>
          <p:cNvPr id="3" name="Picture 2" descr="images-3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9" y="5486400"/>
            <a:ext cx="1220771" cy="914400"/>
          </a:xfrm>
          <a:prstGeom prst="rect">
            <a:avLst/>
          </a:prstGeom>
        </p:spPr>
      </p:pic>
      <p:pic>
        <p:nvPicPr>
          <p:cNvPr id="6" name="Picture 5" descr="eras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48219"/>
            <a:ext cx="1143000" cy="737981"/>
          </a:xfrm>
          <a:prstGeom prst="rect">
            <a:avLst/>
          </a:prstGeom>
        </p:spPr>
      </p:pic>
      <p:pic>
        <p:nvPicPr>
          <p:cNvPr id="8" name="Picture 7" descr="203349_sk_l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250">
            <a:off x="914400" y="1752600"/>
            <a:ext cx="762000" cy="762000"/>
          </a:xfrm>
          <a:prstGeom prst="rect">
            <a:avLst/>
          </a:prstGeom>
        </p:spPr>
      </p:pic>
      <p:pic>
        <p:nvPicPr>
          <p:cNvPr id="9" name="Picture 8" descr="black-pencil-vector-KTnez4BE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2639">
            <a:off x="914400" y="2438400"/>
            <a:ext cx="763271" cy="762423"/>
          </a:xfrm>
          <a:prstGeom prst="rect">
            <a:avLst/>
          </a:prstGeom>
        </p:spPr>
      </p:pic>
      <p:pic>
        <p:nvPicPr>
          <p:cNvPr id="5" name="Picture 4" descr="smi_prism-spee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914400" cy="914400"/>
          </a:xfrm>
          <a:prstGeom prst="rect">
            <a:avLst/>
          </a:prstGeom>
        </p:spPr>
      </p:pic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828800" y="2438401"/>
            <a:ext cx="7010400" cy="761999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actions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 of actions to perform 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later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1828800" y="3200400"/>
            <a:ext cx="7010400" cy="838200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Clear actions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Clear list of accumulated “write actions”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idx="1"/>
          </p:nvPr>
        </p:nvSpPr>
        <p:spPr>
          <a:xfrm>
            <a:off x="1828800" y="3886200"/>
            <a:ext cx="7010400" cy="762000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Meter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Send to an installed meter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1828800" y="4648200"/>
            <a:ext cx="7010400" cy="838200"/>
          </a:xfrm>
        </p:spPr>
        <p:txBody>
          <a:bodyPr/>
          <a:lstStyle/>
          <a:p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Goto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table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Send to another table in the switch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1828800" y="5486400"/>
            <a:ext cx="7010400" cy="1066800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metadata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Store some “data” associated with the packet as it traverses table(s)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 Meters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 and rate-limit packets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meter “bands” define different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rate thresholds</a:t>
            </a:r>
          </a:p>
          <a:p>
            <a:pPr marL="457200" lvl="1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if (rate &gt; t1) </a:t>
            </a:r>
            <a:r>
              <a:rPr lang="en-US" dirty="0" err="1" smtClean="0">
                <a:latin typeface="Courier New"/>
                <a:ea typeface="Verdana" pitchFamily="34" charset="0"/>
                <a:cs typeface="Courier New"/>
              </a:rPr>
              <a:t>do_this</a:t>
            </a: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	else if (rate &gt; t2) </a:t>
            </a:r>
            <a:r>
              <a:rPr lang="en-US" dirty="0" err="1" smtClean="0">
                <a:latin typeface="Courier New"/>
                <a:ea typeface="Verdana" pitchFamily="34" charset="0"/>
                <a:cs typeface="Courier New"/>
              </a:rPr>
              <a:t>do_that</a:t>
            </a: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	else if (rate &gt; t3) </a:t>
            </a:r>
            <a:r>
              <a:rPr lang="en-US" dirty="0" err="1" smtClean="0">
                <a:latin typeface="Courier New"/>
                <a:ea typeface="Verdana" pitchFamily="34" charset="0"/>
                <a:cs typeface="Courier New"/>
              </a:rPr>
              <a:t>drop_it</a:t>
            </a: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	else </a:t>
            </a:r>
            <a:r>
              <a:rPr lang="en-US" dirty="0" err="1" smtClean="0">
                <a:latin typeface="Courier New"/>
                <a:ea typeface="Verdana" pitchFamily="34" charset="0"/>
                <a:cs typeface="Courier New"/>
              </a:rPr>
              <a:t>do_nothing</a:t>
            </a:r>
            <a:r>
              <a:rPr lang="en-US" dirty="0" smtClean="0">
                <a:latin typeface="Courier New"/>
                <a:ea typeface="Verdana" pitchFamily="34" charset="0"/>
                <a:cs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3832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945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 Groups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9528" y="1258452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Allow more complex actions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Bucket =        (list of actions) + (optional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Actions can be unique per bucket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pic>
        <p:nvPicPr>
          <p:cNvPr id="2" name="Picture 1" descr="of-group-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3" y="1311561"/>
            <a:ext cx="4039292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715" y="5538132"/>
            <a:ext cx="9058376" cy="58477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ALL, SELECT, INDIRECT, FAST FAILOVER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945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Community Support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909" y="1514764"/>
            <a:ext cx="8686800" cy="4525963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 software switch support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OVS supports everything*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except meters</a:t>
            </a:r>
          </a:p>
          <a:p>
            <a:pPr lvl="2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 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protocol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support for meters</a:t>
            </a:r>
          </a:p>
          <a:p>
            <a:pPr lvl="2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 features supported in 2.3.90 (master)</a:t>
            </a:r>
          </a:p>
          <a:p>
            <a:pPr lvl="2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Groups 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fully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supported in 2.3.1</a:t>
            </a:r>
          </a:p>
          <a:p>
            <a:pPr lvl="1"/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ofsoftswitch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meters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 does not support all other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1.3 features	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Hit-and-miss support with HW vendors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 vendors… H#, Br###de technically do,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buggy (or is it a feature?)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Wide controller support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2800" y="6425624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4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*to my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3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363" y="-76200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Multi-Version </a:t>
            </a:r>
            <a:r>
              <a:rPr lang="en-U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Handshake</a:t>
            </a:r>
            <a:endParaRPr lang="en-US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96816"/>
            <a:ext cx="8458200" cy="3352799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Handshake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Message-exchanging process to establish an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channel between a controller and a switch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to negotiate common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version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says “Hello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version_X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with OF version X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 says “Hello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version_Y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with OF version Y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 and controller each pick </a:t>
            </a:r>
            <a:r>
              <a:rPr lang="en-US" sz="1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 version of X and Y</a:t>
            </a:r>
          </a:p>
          <a:p>
            <a:pPr lvl="2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(theirs &lt; mine) ?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heirs : mine; e.g. (X &lt; Y) ? X : Y;</a:t>
            </a:r>
          </a:p>
        </p:txBody>
      </p:sp>
      <p:pic>
        <p:nvPicPr>
          <p:cNvPr id="18" name="Picture 17" descr="wordmark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04800" y="4031670"/>
            <a:ext cx="8458200" cy="1676400"/>
          </a:xfrm>
        </p:spPr>
        <p:txBody>
          <a:bodyPr/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Caveat…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 requires support for each OF version up to and including the “Hello” version advertised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the case in implementation/practice</a:t>
            </a: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(controller &gt;= OF1.3) &amp;&amp; (switch &gt;= OF1.3) </a:t>
            </a:r>
          </a:p>
          <a:p>
            <a:pPr lvl="1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Hello advertises highest version + version bitmap for negotiation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FF6600"/>
                </a:solidFill>
              </a:rPr>
              <a:t>OpenFlow</a:t>
            </a:r>
            <a:r>
              <a:rPr lang="en-US" sz="4000" b="1" dirty="0" smtClean="0">
                <a:solidFill>
                  <a:srgbClr val="FF6600"/>
                </a:solidFill>
              </a:rPr>
              <a:t> basics</a:t>
            </a: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How </a:t>
            </a: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works … (1.0)</a:t>
            </a:r>
          </a:p>
          <a:p>
            <a:endParaRPr lang="en-US" sz="4000" b="1" dirty="0" smtClean="0">
              <a:solidFill>
                <a:srgbClr val="E1812C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What’s new in </a:t>
            </a:r>
            <a:r>
              <a:rPr lang="en-US" sz="4000" b="1" dirty="0" err="1" smtClean="0">
                <a:solidFill>
                  <a:srgbClr val="E1812C">
                    <a:alpha val="50000"/>
                  </a:srgbClr>
                </a:solidFill>
              </a:rPr>
              <a:t>OpenFlow</a:t>
            </a:r>
            <a:r>
              <a:rPr lang="en-US" sz="4000" b="1" dirty="0" smtClean="0">
                <a:solidFill>
                  <a:srgbClr val="E1812C">
                    <a:alpha val="50000"/>
                  </a:srgbClr>
                </a:solidFill>
              </a:rPr>
              <a:t> 1.3</a:t>
            </a:r>
            <a:endParaRPr lang="en-US" sz="4000" b="1" dirty="0">
              <a:solidFill>
                <a:srgbClr val="E1812C">
                  <a:alpha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286" y="1949597"/>
            <a:ext cx="9058376" cy="707886"/>
          </a:xfrm>
          <a:prstGeom prst="rect">
            <a:avLst/>
          </a:prstGeom>
          <a:solidFill>
            <a:srgbClr val="E0812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OpenFlow</a:t>
            </a:r>
            <a:r>
              <a:rPr lang="en-US" sz="4000" b="1" dirty="0" smtClean="0">
                <a:solidFill>
                  <a:schemeClr val="bg1"/>
                </a:solidFill>
              </a:rPr>
              <a:t> basics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F470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Auxiliary Connections</a:t>
            </a:r>
            <a:endParaRPr lang="en-US" sz="3200" b="1" dirty="0">
              <a:solidFill>
                <a:srgbClr val="F4702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04800" y="1905001"/>
            <a:ext cx="8458200" cy="3352799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control connections per switch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Parallelize some operations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Negotiated on a per-switch basis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Aux ID 0 = main; Aux ID &gt; 0 = other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Controller chooses which connection to use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Aux 1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Aux 2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…etc.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rgbfloodlightbluem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1994297" cy="1143000"/>
          </a:xfrm>
          <a:prstGeom prst="rect">
            <a:avLst/>
          </a:prstGeom>
        </p:spPr>
      </p:pic>
      <p:pic>
        <p:nvPicPr>
          <p:cNvPr id="14" name="Picture 2" descr="http://www.vectoropenstock.com/previews/2264-Ethernet-Gigabit-Switch-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31053" r="4223" b="42280"/>
          <a:stretch/>
        </p:blipFill>
        <p:spPr bwMode="auto">
          <a:xfrm>
            <a:off x="6716183" y="5181600"/>
            <a:ext cx="24243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876800" y="4648201"/>
            <a:ext cx="1828800" cy="380996"/>
            <a:chOff x="4876800" y="4648201"/>
            <a:chExt cx="1828800" cy="380996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876800" y="5029197"/>
              <a:ext cx="1828800" cy="0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54058" y="4648201"/>
              <a:ext cx="865742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ID=0 (main)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76800" y="5029204"/>
            <a:ext cx="1828800" cy="380996"/>
            <a:chOff x="4876800" y="4648201"/>
            <a:chExt cx="1828800" cy="38099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876800" y="5029197"/>
              <a:ext cx="1828800" cy="0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56972" y="4648201"/>
              <a:ext cx="67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ID=1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76800" y="5410200"/>
            <a:ext cx="1828800" cy="380996"/>
            <a:chOff x="4876800" y="4648201"/>
            <a:chExt cx="1828800" cy="38099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876800" y="5029197"/>
              <a:ext cx="1828800" cy="0"/>
            </a:xfrm>
            <a:prstGeom prst="straightConnector1">
              <a:avLst/>
            </a:prstGeom>
            <a:ln w="38100" cmpd="sng"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54058" y="4648201"/>
              <a:ext cx="67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ID=2</a:t>
              </a:r>
              <a:endParaRPr lang="en-US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792383" y="51332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DPID=11:22:33:44:55:66:77:88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1.3 Controller Roles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525963"/>
          </a:xfrm>
        </p:spPr>
        <p:txBody>
          <a:bodyPr/>
          <a:lstStyle/>
          <a:p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1.3 integrates roles in protocol</a:t>
            </a:r>
          </a:p>
          <a:p>
            <a:pPr lvl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= controller read/write permissions for 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 switch</a:t>
            </a:r>
          </a:p>
          <a:p>
            <a:pPr lvl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MASTER + SLAVE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Exactly one master controller per switch</a:t>
            </a:r>
          </a:p>
          <a:p>
            <a:pPr lvl="2"/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ero or more slaves per switch</a:t>
            </a:r>
          </a:p>
          <a:p>
            <a:pPr lvl="2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the master controller can write</a:t>
            </a:r>
          </a:p>
          <a:p>
            <a:pPr lvl="2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(other) slave controllers can read</a:t>
            </a:r>
          </a:p>
          <a:p>
            <a:pPr lvl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EQUAL</a:t>
            </a:r>
          </a:p>
          <a:p>
            <a:pPr lvl="2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controllers can read and write</a:t>
            </a:r>
          </a:p>
          <a:p>
            <a:pPr lvl="2"/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Likely requires synchronization between controllers (e.g. HA)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But, doesn’t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Nicira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has role extension for OF 1.0?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Same idea for MASTER and SLAVE</a:t>
            </a:r>
          </a:p>
          <a:p>
            <a:pPr lvl="1"/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Nicira’s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OTHER role =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1.3’s EQUAL role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7566" y="6258178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3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Multipart Messages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304800" y="1905001"/>
            <a:ext cx="4267200" cy="4648199"/>
          </a:xfrm>
        </p:spPr>
        <p:txBody>
          <a:bodyPr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Steady-state controller-to-switch “queries”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Efficiently process large requests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Flow stats, port stats, group stats, meter stats, table features…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Request and reply pairs with same XID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OFPMPF_REQ_MORE flag for more messages</a:t>
            </a:r>
          </a:p>
          <a:p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82" y="2286000"/>
            <a:ext cx="4246418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748" y="6211996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4328" y="0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Table Miss Behavior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to do if a packet matches no flows?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Previously, a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property of the flow table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Typically, send to the controller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1.3,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defined by a flow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Zero-priority and fully-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wildcarded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match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User-defined actions and instructions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 send to controller (most common)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Or, can do what YOU want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5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43873"/>
            <a:ext cx="838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Table Features</a:t>
            </a:r>
            <a:endParaRPr lang="en-US" sz="32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66797"/>
            <a:ext cx="8686800" cy="2438400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Many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OpenFlow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features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optional, not required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 Features specify capabilities of each table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Matches, actions, instructions,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733797"/>
            <a:ext cx="6400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table features indicate </a:t>
            </a:r>
            <a:r>
              <a:rPr lang="en-US" sz="32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match </a:t>
            </a:r>
            <a:r>
              <a:rPr lang="en-US" sz="32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n-US" sz="3200" i="1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32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dependencies</a:t>
            </a:r>
            <a:r>
              <a:rPr lang="en-US" sz="3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32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hardware</a:t>
            </a:r>
            <a:r>
              <a:rPr lang="en-US" sz="32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vs. </a:t>
            </a:r>
            <a:r>
              <a:rPr lang="en-US" sz="32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software</a:t>
            </a:r>
            <a:r>
              <a:rPr lang="en-US" sz="3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support</a:t>
            </a:r>
            <a:r>
              <a:rPr lang="en-US" sz="3200" i="1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32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85246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6326" r="10494" b="3793"/>
          <a:stretch/>
        </p:blipFill>
        <p:spPr>
          <a:xfrm>
            <a:off x="6616562" y="3568695"/>
            <a:ext cx="226074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53748" y="6188905"/>
            <a:ext cx="282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slide provided by Ryan Izard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8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OpenFlow’s</a:t>
            </a:r>
            <a:r>
              <a:rPr lang="en-US" dirty="0" smtClean="0"/>
              <a:t> basic idea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844" b="1"/>
          <a:stretch/>
        </p:blipFill>
        <p:spPr>
          <a:xfrm>
            <a:off x="1398116" y="1027362"/>
            <a:ext cx="6997700" cy="51741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210484" y="3985926"/>
            <a:ext cx="142623" cy="9508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28899" y="4081011"/>
            <a:ext cx="124208" cy="13788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flipH="1">
            <a:off x="7661668" y="4941407"/>
            <a:ext cx="196178" cy="232968"/>
            <a:chOff x="8682088" y="4871838"/>
            <a:chExt cx="142623" cy="2329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682088" y="4871838"/>
              <a:ext cx="142623" cy="95085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700503" y="4966923"/>
              <a:ext cx="124208" cy="137883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" b="1"/>
          <a:stretch/>
        </p:blipFill>
        <p:spPr>
          <a:xfrm>
            <a:off x="648826" y="1384085"/>
            <a:ext cx="8274293" cy="44245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OpenFlow’s</a:t>
            </a:r>
            <a:r>
              <a:rPr lang="en-US" dirty="0" smtClean="0"/>
              <a:t> basic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OpenFlow</a:t>
            </a:r>
            <a:r>
              <a:rPr lang="en-US" dirty="0" smtClean="0">
                <a:latin typeface="+mn-lt"/>
              </a:rPr>
              <a:t> is an API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399" y="6301693"/>
            <a:ext cx="896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Modified slide from : </a:t>
            </a:r>
            <a:r>
              <a:rPr lang="de-DE" sz="1400" dirty="0">
                <a:solidFill>
                  <a:srgbClr val="A6A6A6"/>
                </a:solidFill>
              </a:rPr>
              <a:t>http://</a:t>
            </a:r>
            <a:r>
              <a:rPr lang="de-DE" sz="1400" dirty="0" err="1">
                <a:solidFill>
                  <a:srgbClr val="A6A6A6"/>
                </a:solidFill>
              </a:rPr>
              <a:t>www.deutsche-telekom-laboratories.de</a:t>
            </a:r>
            <a:r>
              <a:rPr lang="de-DE" sz="1400" dirty="0">
                <a:solidFill>
                  <a:srgbClr val="A6A6A6"/>
                </a:solidFill>
              </a:rPr>
              <a:t>/~</a:t>
            </a:r>
            <a:r>
              <a:rPr lang="de-DE" sz="1400" dirty="0" err="1">
                <a:solidFill>
                  <a:srgbClr val="A6A6A6"/>
                </a:solidFill>
              </a:rPr>
              <a:t>robert</a:t>
            </a:r>
            <a:r>
              <a:rPr lang="de-DE" sz="1400" dirty="0">
                <a:solidFill>
                  <a:srgbClr val="A6A6A6"/>
                </a:solidFill>
              </a:rPr>
              <a:t>/GENI-</a:t>
            </a:r>
            <a:r>
              <a:rPr lang="de-DE" sz="1400" dirty="0" err="1">
                <a:solidFill>
                  <a:srgbClr val="A6A6A6"/>
                </a:solidFill>
              </a:rPr>
              <a:t>Experimenters</a:t>
            </a:r>
            <a:r>
              <a:rPr lang="de-DE" sz="1400" dirty="0">
                <a:solidFill>
                  <a:srgbClr val="A6A6A6"/>
                </a:solidFill>
              </a:rPr>
              <a:t>-</a:t>
            </a:r>
            <a:r>
              <a:rPr lang="de-DE" sz="1400" dirty="0" err="1">
                <a:solidFill>
                  <a:srgbClr val="A6A6A6"/>
                </a:solidFill>
              </a:rPr>
              <a:t>Workshop.ppt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199" y="1219200"/>
            <a:ext cx="7040663" cy="3974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Control how packets are </a:t>
            </a:r>
            <a:r>
              <a:rPr lang="en-US" dirty="0" smtClean="0"/>
              <a:t>forwarded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Implementable on COTS </a:t>
            </a:r>
            <a:r>
              <a:rPr lang="en-US" dirty="0" smtClean="0"/>
              <a:t>hardware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Make deployed networks programmable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just </a:t>
            </a:r>
            <a:r>
              <a:rPr lang="en-US" dirty="0" smtClean="0"/>
              <a:t>configurable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Makes innovation easier</a:t>
            </a:r>
          </a:p>
          <a:p>
            <a:pPr lvl="1">
              <a:lnSpc>
                <a:spcPct val="90000"/>
              </a:lnSpc>
            </a:pPr>
            <a:endParaRPr lang="de-DE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6432" y="3940564"/>
            <a:ext cx="2279489" cy="21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50" y="0"/>
            <a:ext cx="7183550" cy="1143000"/>
          </a:xfrm>
        </p:spPr>
        <p:txBody>
          <a:bodyPr/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341763" y="1510550"/>
            <a:ext cx="4972014" cy="3248584"/>
            <a:chOff x="340643" y="1510550"/>
            <a:chExt cx="5353105" cy="3248584"/>
          </a:xfrm>
        </p:grpSpPr>
        <p:sp>
          <p:nvSpPr>
            <p:cNvPr id="19" name="TextBox 18"/>
            <p:cNvSpPr txBox="1"/>
            <p:nvPr/>
          </p:nvSpPr>
          <p:spPr>
            <a:xfrm>
              <a:off x="3048197" y="3836871"/>
              <a:ext cx="6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NAT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7563" y="3407568"/>
              <a:ext cx="106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77327"/>
                  </a:solidFill>
                </a:rPr>
                <a:t>f</a:t>
              </a:r>
              <a:r>
                <a:rPr lang="en-US" sz="2000" b="1" dirty="0" smtClean="0">
                  <a:solidFill>
                    <a:srgbClr val="C77327"/>
                  </a:solidFill>
                </a:rPr>
                <a:t>irewall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87800" y="1902257"/>
              <a:ext cx="906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DHCP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653" y="2621470"/>
              <a:ext cx="726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DNS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7682" y="4083452"/>
              <a:ext cx="982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switch 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50958" y="2812602"/>
              <a:ext cx="712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VPN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2009" y="227637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router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17423" y="325564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gateway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27" name="Cloud 26"/>
            <p:cNvSpPr/>
            <p:nvPr/>
          </p:nvSpPr>
          <p:spPr>
            <a:xfrm>
              <a:off x="340643" y="1510550"/>
              <a:ext cx="5353105" cy="3248584"/>
            </a:xfrm>
            <a:prstGeom prst="cloud">
              <a:avLst/>
            </a:prstGeom>
            <a:noFill/>
            <a:ln w="19050" cmpd="sng">
              <a:solidFill>
                <a:srgbClr val="C687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04582" y="2709213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77327"/>
                  </a:solidFill>
                </a:rPr>
                <a:t>proxy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29167" y="2116895"/>
              <a:ext cx="1303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77327"/>
                  </a:solidFill>
                </a:rPr>
                <a:t>a</a:t>
              </a:r>
              <a:r>
                <a:rPr lang="en-US" sz="2000" b="1" dirty="0" smtClean="0">
                  <a:solidFill>
                    <a:srgbClr val="C77327"/>
                  </a:solidFill>
                </a:rPr>
                <a:t>ccess point</a:t>
              </a:r>
              <a:endParaRPr lang="en-US" sz="2000" b="1" dirty="0">
                <a:solidFill>
                  <a:srgbClr val="C77327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0" y="5738684"/>
            <a:ext cx="9143999" cy="523220"/>
          </a:xfrm>
          <a:prstGeom prst="rect">
            <a:avLst/>
          </a:prstGeom>
          <a:solidFill>
            <a:srgbClr val="E586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Any network device can be </a:t>
            </a:r>
            <a:r>
              <a:rPr lang="en-US" sz="2800" dirty="0" err="1" smtClean="0">
                <a:solidFill>
                  <a:schemeClr val="bg1"/>
                </a:solidFill>
              </a:rPr>
              <a:t>OpenFlow</a:t>
            </a:r>
            <a:r>
              <a:rPr lang="en-US" sz="2800" dirty="0" smtClean="0">
                <a:solidFill>
                  <a:schemeClr val="bg1"/>
                </a:solidFill>
              </a:rPr>
              <a:t> enabled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488955" y="1653474"/>
            <a:ext cx="3265864" cy="3091698"/>
            <a:chOff x="5488955" y="1653474"/>
            <a:chExt cx="3265864" cy="309169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426" y="1653474"/>
              <a:ext cx="2184393" cy="1847632"/>
            </a:xfrm>
            <a:prstGeom prst="rect">
              <a:avLst/>
            </a:prstGeom>
          </p:spPr>
        </p:pic>
        <p:sp>
          <p:nvSpPr>
            <p:cNvPr id="66" name="Plus 65"/>
            <p:cNvSpPr/>
            <p:nvPr/>
          </p:nvSpPr>
          <p:spPr>
            <a:xfrm>
              <a:off x="7328340" y="3600556"/>
              <a:ext cx="744512" cy="656967"/>
            </a:xfrm>
            <a:prstGeom prst="mathPlus">
              <a:avLst>
                <a:gd name="adj1" fmla="val 14631"/>
              </a:avLst>
            </a:prstGeom>
            <a:solidFill>
              <a:srgbClr val="E5862F"/>
            </a:solidFill>
            <a:ln>
              <a:solidFill>
                <a:srgbClr val="C687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76990" y="4221952"/>
              <a:ext cx="1661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E0812C"/>
                  </a:solidFill>
                </a:rPr>
                <a:t>software</a:t>
              </a:r>
              <a:endParaRPr lang="en-US" sz="2800" b="1" dirty="0">
                <a:solidFill>
                  <a:srgbClr val="E0812C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5488955" y="2621470"/>
              <a:ext cx="861298" cy="400110"/>
            </a:xfrm>
            <a:prstGeom prst="rightArrow">
              <a:avLst/>
            </a:prstGeom>
            <a:solidFill>
              <a:schemeClr val="bg1"/>
            </a:solidFill>
            <a:ln w="57150" cmpd="sng">
              <a:solidFill>
                <a:srgbClr val="C687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30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and NFV</a:t>
            </a:r>
            <a:endParaRPr lang="en-US" dirty="0"/>
          </a:p>
        </p:txBody>
      </p:sp>
      <p:pic>
        <p:nvPicPr>
          <p:cNvPr id="4" name="Picture 3" descr="Screen Shot 2014-01-21 at 2.57.33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2" y="1143000"/>
            <a:ext cx="8229600" cy="4881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522" y="6278900"/>
            <a:ext cx="8958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</a:t>
            </a:r>
            <a:r>
              <a:rPr lang="en-US" sz="1200" dirty="0" smtClean="0">
                <a:solidFill>
                  <a:schemeClr val="bg2"/>
                </a:solidFill>
              </a:rPr>
              <a:t>lide from: </a:t>
            </a:r>
            <a:r>
              <a:rPr lang="en-US" sz="1200" dirty="0">
                <a:solidFill>
                  <a:schemeClr val="bg2"/>
                </a:solidFill>
              </a:rPr>
              <a:t>http://</a:t>
            </a:r>
            <a:r>
              <a:rPr lang="en-US" sz="1200" dirty="0" err="1">
                <a:solidFill>
                  <a:schemeClr val="bg2"/>
                </a:solidFill>
              </a:rPr>
              <a:t>docbox.etsi.org</a:t>
            </a:r>
            <a:r>
              <a:rPr lang="en-US" sz="1200" dirty="0">
                <a:solidFill>
                  <a:schemeClr val="bg2"/>
                </a:solidFill>
              </a:rPr>
              <a:t>/Workshop/2013/201304_FNTWORKSHOP/S07_NFV/</a:t>
            </a:r>
            <a:r>
              <a:rPr lang="en-US" sz="1200" dirty="0" err="1">
                <a:solidFill>
                  <a:schemeClr val="bg2"/>
                </a:solidFill>
              </a:rPr>
              <a:t>BT_REID.pdf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2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i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37870</TotalTime>
  <Words>2218</Words>
  <Application>Microsoft Macintosh PowerPoint</Application>
  <PresentationFormat>On-screen Show (4:3)</PresentationFormat>
  <Paragraphs>473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geni</vt:lpstr>
      <vt:lpstr>Introduction to OpenFlow</vt:lpstr>
      <vt:lpstr>PowerPoint Presentation</vt:lpstr>
      <vt:lpstr>OpenFlow…</vt:lpstr>
      <vt:lpstr>PowerPoint Presentation</vt:lpstr>
      <vt:lpstr>OpenFlow’s basic idea</vt:lpstr>
      <vt:lpstr>OpenFlow’s basic idea</vt:lpstr>
      <vt:lpstr>OpenFlow is an API</vt:lpstr>
      <vt:lpstr>Network Devices</vt:lpstr>
      <vt:lpstr>SDN and NFV</vt:lpstr>
      <vt:lpstr>OpenFlow benefits [1]</vt:lpstr>
      <vt:lpstr>Network Types</vt:lpstr>
      <vt:lpstr>Deployment Stories</vt:lpstr>
      <vt:lpstr>GENI and OpenFlow deployment</vt:lpstr>
      <vt:lpstr>GENI OpenFlow Deployment</vt:lpstr>
      <vt:lpstr>OpenFlow Switches </vt:lpstr>
      <vt:lpstr>GENI OpenFlow Experiments</vt:lpstr>
      <vt:lpstr>PowerPoint Presentation</vt:lpstr>
      <vt:lpstr>OpenFlow versions</vt:lpstr>
      <vt:lpstr>OpenFlow controllers</vt:lpstr>
      <vt:lpstr>OpenFlow</vt:lpstr>
      <vt:lpstr>OpenFlow in action</vt:lpstr>
      <vt:lpstr>OpenFlow Basics (1.0)</vt:lpstr>
      <vt:lpstr>Use Flow Mods</vt:lpstr>
      <vt:lpstr>OpenFlow common PitFalls</vt:lpstr>
      <vt:lpstr>OpenFlow datapaths</vt:lpstr>
      <vt:lpstr>Multiplexing Controllers</vt:lpstr>
      <vt:lpstr>FOAM</vt:lpstr>
      <vt:lpstr>Sharing of OpenFlow resources</vt:lpstr>
      <vt:lpstr>OpenFlow Experiments</vt:lpstr>
      <vt:lpstr>PowerPoint Presentation</vt:lpstr>
      <vt:lpstr>Why OpenFlow 1.3?</vt:lpstr>
      <vt:lpstr>OpenFlow eXtensible Match - OXM</vt:lpstr>
      <vt:lpstr>OpenFlow 1.3 Matches</vt:lpstr>
      <vt:lpstr>OpenFlow 1.3 Actions</vt:lpstr>
      <vt:lpstr>OpenFlow 1.3 Instructions</vt:lpstr>
      <vt:lpstr>OpenFlow 1.3 Meters</vt:lpstr>
      <vt:lpstr>OpenFlow 1.3 Groups</vt:lpstr>
      <vt:lpstr>Community Support</vt:lpstr>
      <vt:lpstr>Multi-Version OF Handshake</vt:lpstr>
      <vt:lpstr>OpenFlow Auxiliary Connections</vt:lpstr>
      <vt:lpstr>OpenFlow 1.3 Controller Roles</vt:lpstr>
      <vt:lpstr>OpenFlow Multipart Messages</vt:lpstr>
      <vt:lpstr>Table Miss Behavior</vt:lpstr>
      <vt:lpstr>Table Features</vt:lpstr>
      <vt:lpstr>Questions?</vt:lpstr>
    </vt:vector>
  </TitlesOfParts>
  <Company>BBN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Niky Riga</cp:lastModifiedBy>
  <cp:revision>721</cp:revision>
  <cp:lastPrinted>2013-06-22T15:19:15Z</cp:lastPrinted>
  <dcterms:created xsi:type="dcterms:W3CDTF">2011-03-04T20:37:51Z</dcterms:created>
  <dcterms:modified xsi:type="dcterms:W3CDTF">2015-07-06T14:17:03Z</dcterms:modified>
</cp:coreProperties>
</file>