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5"/>
  </p:notesMasterIdLst>
  <p:sldIdLst>
    <p:sldId id="313" r:id="rId2"/>
    <p:sldId id="351" r:id="rId3"/>
    <p:sldId id="369" r:id="rId4"/>
    <p:sldId id="342" r:id="rId5"/>
    <p:sldId id="349" r:id="rId6"/>
    <p:sldId id="350" r:id="rId7"/>
    <p:sldId id="343" r:id="rId8"/>
    <p:sldId id="368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44" r:id="rId26"/>
    <p:sldId id="345" r:id="rId27"/>
    <p:sldId id="346" r:id="rId28"/>
    <p:sldId id="347" r:id="rId29"/>
    <p:sldId id="319" r:id="rId30"/>
    <p:sldId id="337" r:id="rId31"/>
    <p:sldId id="348" r:id="rId32"/>
    <p:sldId id="338" r:id="rId33"/>
    <p:sldId id="341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3BB441C7-50AA-4225-B7A7-A6704A744C52}">
          <p14:sldIdLst>
            <p14:sldId id="313"/>
          </p14:sldIdLst>
        </p14:section>
        <p14:section name="Introduction" id="{48F667DE-1284-4ECC-B5C0-8D54AB307278}">
          <p14:sldIdLst>
            <p14:sldId id="351"/>
            <p14:sldId id="369"/>
            <p14:sldId id="342"/>
            <p14:sldId id="349"/>
            <p14:sldId id="350"/>
            <p14:sldId id="343"/>
          </p14:sldIdLst>
        </p14:section>
        <p14:section name="Ansible" id="{1CB624D9-EB85-4BE8-96ED-A9C835FD99C0}">
          <p14:sldIdLst>
            <p14:sldId id="368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</p14:sldIdLst>
        </p14:section>
        <p14:section name="Scaling manually" id="{CC638D2F-044A-4795-B262-DE45436CF6F7}">
          <p14:sldIdLst>
            <p14:sldId id="344"/>
            <p14:sldId id="345"/>
            <p14:sldId id="346"/>
            <p14:sldId id="347"/>
          </p14:sldIdLst>
        </p14:section>
        <p14:section name="geni-lib" id="{E78D5244-C993-46EC-9D10-6C2C3B58F3DB}">
          <p14:sldIdLst>
            <p14:sldId id="319"/>
            <p14:sldId id="337"/>
            <p14:sldId id="348"/>
            <p14:sldId id="338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33"/>
    <a:srgbClr val="E0812C"/>
    <a:srgbClr val="E1812C"/>
    <a:srgbClr val="C77327"/>
    <a:srgbClr val="E3842D"/>
    <a:srgbClr val="E5862F"/>
    <a:srgbClr val="C68746"/>
    <a:srgbClr val="FFFF66"/>
    <a:srgbClr val="948D50"/>
    <a:srgbClr val="447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86454" autoAdjust="0"/>
  </p:normalViewPr>
  <p:slideViewPr>
    <p:cSldViewPr snapToGrid="0" snapToObjects="1">
      <p:cViewPr varScale="1">
        <p:scale>
          <a:sx n="61" d="100"/>
          <a:sy n="61" d="100"/>
        </p:scale>
        <p:origin x="14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DCE9A-99A8-D048-8D2E-6A24C84AF8DB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70022-842A-9E49-B39A-A6979694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2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inds_logo_RGB_web_b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33375"/>
            <a:ext cx="23812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ijfhoek 22"/>
          <p:cNvSpPr>
            <a:spLocks/>
          </p:cNvSpPr>
          <p:nvPr/>
        </p:nvSpPr>
        <p:spPr>
          <a:xfrm>
            <a:off x="6491288" y="1343025"/>
            <a:ext cx="2328862" cy="1725613"/>
          </a:xfrm>
          <a:prstGeom prst="homePlate">
            <a:avLst/>
          </a:prstGeom>
          <a:blipFill dpi="0" rotWithShape="1">
            <a:blip r:embed="rId3" cstate="print">
              <a:alphaModFix amt="8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800"/>
          </a:p>
        </p:txBody>
      </p:sp>
      <p:sp>
        <p:nvSpPr>
          <p:cNvPr id="5" name="Vijfhoek 6"/>
          <p:cNvSpPr>
            <a:spLocks/>
          </p:cNvSpPr>
          <p:nvPr/>
        </p:nvSpPr>
        <p:spPr>
          <a:xfrm>
            <a:off x="1041400" y="1303338"/>
            <a:ext cx="1073150" cy="793750"/>
          </a:xfrm>
          <a:prstGeom prst="homePlate">
            <a:avLst/>
          </a:prstGeom>
          <a:blipFill dpi="0" rotWithShape="1">
            <a:blip r:embed="rId4" cstate="print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800"/>
          </a:p>
        </p:txBody>
      </p:sp>
      <p:sp>
        <p:nvSpPr>
          <p:cNvPr id="6" name="Vijfhoek 7"/>
          <p:cNvSpPr>
            <a:spLocks/>
          </p:cNvSpPr>
          <p:nvPr/>
        </p:nvSpPr>
        <p:spPr>
          <a:xfrm>
            <a:off x="3629025" y="1312863"/>
            <a:ext cx="1631950" cy="1208087"/>
          </a:xfrm>
          <a:prstGeom prst="homePlate">
            <a:avLst/>
          </a:prstGeom>
          <a:blipFill dpi="0" rotWithShape="1">
            <a:blip r:embed="rId5" cstate="print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800"/>
          </a:p>
        </p:txBody>
      </p:sp>
      <p:sp>
        <p:nvSpPr>
          <p:cNvPr id="7" name="Vijfhoek 8"/>
          <p:cNvSpPr>
            <a:spLocks/>
          </p:cNvSpPr>
          <p:nvPr/>
        </p:nvSpPr>
        <p:spPr>
          <a:xfrm>
            <a:off x="5314950" y="2276475"/>
            <a:ext cx="1809750" cy="1339850"/>
          </a:xfrm>
          <a:prstGeom prst="homePlate">
            <a:avLst/>
          </a:prstGeom>
          <a:blipFill dpi="0" rotWithShape="1">
            <a:blip r:embed="rId6" cstate="print">
              <a:alphaModFix amt="8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800"/>
          </a:p>
        </p:txBody>
      </p:sp>
      <p:sp>
        <p:nvSpPr>
          <p:cNvPr id="8" name="Vijfhoek 9"/>
          <p:cNvSpPr>
            <a:spLocks/>
          </p:cNvSpPr>
          <p:nvPr/>
        </p:nvSpPr>
        <p:spPr>
          <a:xfrm>
            <a:off x="2943225" y="2409825"/>
            <a:ext cx="2330450" cy="1725613"/>
          </a:xfrm>
          <a:prstGeom prst="homePlate">
            <a:avLst/>
          </a:prstGeom>
          <a:blipFill dpi="0" rotWithShape="1">
            <a:blip r:embed="rId7" cstate="print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800"/>
          </a:p>
        </p:txBody>
      </p:sp>
      <p:sp>
        <p:nvSpPr>
          <p:cNvPr id="9" name="Vijfhoek 10"/>
          <p:cNvSpPr>
            <a:spLocks/>
          </p:cNvSpPr>
          <p:nvPr/>
        </p:nvSpPr>
        <p:spPr>
          <a:xfrm>
            <a:off x="5403850" y="508000"/>
            <a:ext cx="1630363" cy="1208088"/>
          </a:xfrm>
          <a:prstGeom prst="homePlate">
            <a:avLst/>
          </a:prstGeom>
          <a:blipFill dpi="0" rotWithShape="1">
            <a:blip r:embed="rId8" cstate="print">
              <a:alphaModFix amt="8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800"/>
          </a:p>
        </p:txBody>
      </p:sp>
      <p:sp>
        <p:nvSpPr>
          <p:cNvPr id="10" name="Vijfhoek 11"/>
          <p:cNvSpPr>
            <a:spLocks/>
          </p:cNvSpPr>
          <p:nvPr/>
        </p:nvSpPr>
        <p:spPr>
          <a:xfrm>
            <a:off x="4838700" y="3348038"/>
            <a:ext cx="1330325" cy="985837"/>
          </a:xfrm>
          <a:prstGeom prst="homePlate">
            <a:avLst/>
          </a:prstGeom>
          <a:blipFill dpi="0" rotWithShape="1">
            <a:blip r:embed="rId9" cstate="print">
              <a:alphaModFix amt="8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800"/>
          </a:p>
        </p:txBody>
      </p:sp>
      <p:sp>
        <p:nvSpPr>
          <p:cNvPr id="11" name="Vijfhoek 12"/>
          <p:cNvSpPr>
            <a:spLocks/>
          </p:cNvSpPr>
          <p:nvPr/>
        </p:nvSpPr>
        <p:spPr>
          <a:xfrm>
            <a:off x="7439025" y="3001963"/>
            <a:ext cx="1133475" cy="839787"/>
          </a:xfrm>
          <a:prstGeom prst="homePlate">
            <a:avLst/>
          </a:prstGeom>
          <a:blipFill dpi="0" rotWithShape="1">
            <a:blip r:embed="rId10" cstate="print">
              <a:alphaModFix amt="8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800"/>
          </a:p>
        </p:txBody>
      </p:sp>
      <p:sp>
        <p:nvSpPr>
          <p:cNvPr id="12" name="Vijfhoek 13"/>
          <p:cNvSpPr>
            <a:spLocks/>
          </p:cNvSpPr>
          <p:nvPr/>
        </p:nvSpPr>
        <p:spPr>
          <a:xfrm>
            <a:off x="1909763" y="1296988"/>
            <a:ext cx="2330450" cy="1725612"/>
          </a:xfrm>
          <a:prstGeom prst="homePlate">
            <a:avLst/>
          </a:prstGeom>
          <a:blipFill dpi="0" rotWithShape="1">
            <a:blip r:embed="rId11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800"/>
          </a:p>
        </p:txBody>
      </p:sp>
      <p:sp>
        <p:nvSpPr>
          <p:cNvPr id="13" name="Vijfhoek 15"/>
          <p:cNvSpPr>
            <a:spLocks/>
          </p:cNvSpPr>
          <p:nvPr/>
        </p:nvSpPr>
        <p:spPr>
          <a:xfrm>
            <a:off x="1970088" y="3065463"/>
            <a:ext cx="1712912" cy="1268412"/>
          </a:xfrm>
          <a:prstGeom prst="homePlate">
            <a:avLst/>
          </a:prstGeom>
          <a:blipFill dpi="0" rotWithShape="1">
            <a:blip r:embed="rId12" cstate="print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800"/>
          </a:p>
        </p:txBody>
      </p:sp>
      <p:sp>
        <p:nvSpPr>
          <p:cNvPr id="14" name="Vijfhoek 16"/>
          <p:cNvSpPr>
            <a:spLocks/>
          </p:cNvSpPr>
          <p:nvPr/>
        </p:nvSpPr>
        <p:spPr>
          <a:xfrm>
            <a:off x="1041400" y="3527425"/>
            <a:ext cx="936625" cy="693738"/>
          </a:xfrm>
          <a:prstGeom prst="homePlate">
            <a:avLst/>
          </a:prstGeom>
          <a:blipFill dpi="0" rotWithShape="1">
            <a:blip r:embed="rId13" cstate="print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800"/>
          </a:p>
        </p:txBody>
      </p:sp>
      <p:sp>
        <p:nvSpPr>
          <p:cNvPr id="15" name="Vijfhoek 17"/>
          <p:cNvSpPr>
            <a:spLocks/>
          </p:cNvSpPr>
          <p:nvPr/>
        </p:nvSpPr>
        <p:spPr>
          <a:xfrm>
            <a:off x="4302125" y="2068513"/>
            <a:ext cx="1809750" cy="1339850"/>
          </a:xfrm>
          <a:prstGeom prst="homePlate">
            <a:avLst/>
          </a:prstGeom>
          <a:blipFill>
            <a:blip r:embed="rId14" cstate="print">
              <a:alphaModFix amt="8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800"/>
          </a:p>
        </p:txBody>
      </p:sp>
      <p:sp>
        <p:nvSpPr>
          <p:cNvPr id="16" name="Vijfhoek 18"/>
          <p:cNvSpPr>
            <a:spLocks/>
          </p:cNvSpPr>
          <p:nvPr/>
        </p:nvSpPr>
        <p:spPr>
          <a:xfrm>
            <a:off x="468313" y="1782763"/>
            <a:ext cx="2328862" cy="1725612"/>
          </a:xfrm>
          <a:prstGeom prst="homePlate">
            <a:avLst/>
          </a:prstGeom>
          <a:blipFill dpi="0" rotWithShape="1">
            <a:blip r:embed="rId15" cstate="print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800"/>
          </a:p>
        </p:txBody>
      </p:sp>
      <p:sp>
        <p:nvSpPr>
          <p:cNvPr id="17" name="Vijfhoek 19"/>
          <p:cNvSpPr>
            <a:spLocks/>
          </p:cNvSpPr>
          <p:nvPr/>
        </p:nvSpPr>
        <p:spPr>
          <a:xfrm>
            <a:off x="3136900" y="433388"/>
            <a:ext cx="1638300" cy="1214437"/>
          </a:xfrm>
          <a:prstGeom prst="homePlate">
            <a:avLst/>
          </a:prstGeom>
          <a:blipFill dpi="0" rotWithShape="1">
            <a:blip r:embed="rId16" cstate="print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800"/>
          </a:p>
        </p:txBody>
      </p:sp>
      <p:sp>
        <p:nvSpPr>
          <p:cNvPr id="18" name="Vijfhoek 20"/>
          <p:cNvSpPr>
            <a:spLocks/>
          </p:cNvSpPr>
          <p:nvPr/>
        </p:nvSpPr>
        <p:spPr>
          <a:xfrm>
            <a:off x="4475163" y="860425"/>
            <a:ext cx="1816100" cy="1346200"/>
          </a:xfrm>
          <a:prstGeom prst="homePlate">
            <a:avLst/>
          </a:prstGeom>
          <a:blipFill dpi="0" rotWithShape="1">
            <a:blip r:embed="rId17" cstate="print">
              <a:alphaModFix amt="8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800"/>
          </a:p>
        </p:txBody>
      </p:sp>
      <p:sp>
        <p:nvSpPr>
          <p:cNvPr id="19" name="Vijfhoek 21"/>
          <p:cNvSpPr>
            <a:spLocks/>
          </p:cNvSpPr>
          <p:nvPr/>
        </p:nvSpPr>
        <p:spPr>
          <a:xfrm>
            <a:off x="6188075" y="3314700"/>
            <a:ext cx="1133475" cy="839788"/>
          </a:xfrm>
          <a:prstGeom prst="homePlate">
            <a:avLst/>
          </a:prstGeom>
          <a:blipFill dpi="0" rotWithShape="1">
            <a:blip r:embed="rId18" cstate="print">
              <a:alphaModFix amt="8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800"/>
          </a:p>
        </p:txBody>
      </p:sp>
      <p:pic>
        <p:nvPicPr>
          <p:cNvPr id="20" name="Picture 9" descr="logo_ibcn_11092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6237288"/>
            <a:ext cx="18716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http://www.huisstijl.ugent.be/elementen/logo/basic/logo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30213"/>
            <a:ext cx="11890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509120"/>
            <a:ext cx="8208912" cy="1512167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7303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dk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80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2780928"/>
            <a:ext cx="8280920" cy="1296144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B7792C-F85E-47C5-B08D-777CA82A7B40}" type="datetime1">
              <a:rPr lang="nl-BE" altLang="nl-BE"/>
              <a:pPr/>
              <a:t>12/07/2016</a:t>
            </a:fld>
            <a:endParaRPr lang="nl-BE" alt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251C3-4211-4E8F-AF29-8BFB4EA4E884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13133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5" name="Picture 6" descr="http://www.huisstijl.ugent.be/elementen/logo/basic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6213475"/>
            <a:ext cx="8318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Minds_logo_RGB_web_b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081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fld id="{92F185EA-CBE6-4F74-8BF3-AD6F86D9E63F}" type="slidenum">
              <a:rPr lang="nl-BE" altLang="nl-BE"/>
              <a:pPr/>
              <a:t>‹#›</a:t>
            </a:fld>
            <a:endParaRPr lang="nl-BE" altLang="nl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2555875" y="6356350"/>
            <a:ext cx="1008063" cy="365125"/>
          </a:xfrm>
        </p:spPr>
        <p:txBody>
          <a:bodyPr/>
          <a:lstStyle>
            <a:lvl1pPr>
              <a:defRPr/>
            </a:lvl1pPr>
          </a:lstStyle>
          <a:p>
            <a:fld id="{313BAA3D-E3CD-4521-B1CB-852CDF37402C}" type="datetime1">
              <a:rPr lang="nl-BE" altLang="nl-BE"/>
              <a:pPr/>
              <a:t>12/07/2016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16985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5" name="Picture 6" descr="http://www.huisstijl.ugent.be/elementen/logo/basic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6213475"/>
            <a:ext cx="8318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Minds_logo_RGB_web_b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081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fld id="{6A467704-DA04-4BD4-983D-0419F2EBEB75}" type="slidenum">
              <a:rPr lang="nl-BE" altLang="nl-BE"/>
              <a:pPr/>
              <a:t>‹#›</a:t>
            </a:fld>
            <a:endParaRPr lang="nl-BE" altLang="nl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2555875" y="6356350"/>
            <a:ext cx="1008063" cy="365125"/>
          </a:xfrm>
        </p:spPr>
        <p:txBody>
          <a:bodyPr/>
          <a:lstStyle>
            <a:lvl1pPr>
              <a:defRPr/>
            </a:lvl1pPr>
          </a:lstStyle>
          <a:p>
            <a:fld id="{D9D8EC47-7E1C-4DC6-9A7D-06732680D3AE}" type="datetime1">
              <a:rPr lang="nl-BE" altLang="nl-BE"/>
              <a:pPr/>
              <a:t>12/07/2016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641582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3200">
                <a:solidFill>
                  <a:srgbClr val="1C1C1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495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5" name="Picture 6" descr="http://www.huisstijl.ugent.be/elementen/logo/basic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6213475"/>
            <a:ext cx="8318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Minds_logo_RGB_web_b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081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55875" y="6356350"/>
            <a:ext cx="1008063" cy="365125"/>
          </a:xfrm>
        </p:spPr>
        <p:txBody>
          <a:bodyPr/>
          <a:lstStyle>
            <a:lvl1pPr>
              <a:defRPr/>
            </a:lvl1pPr>
          </a:lstStyle>
          <a:p>
            <a:fld id="{B453EAD4-7D3E-498B-A3BC-B71F8B2F928E}" type="datetime1">
              <a:rPr lang="nl-BE" altLang="nl-BE"/>
              <a:pPr/>
              <a:t>12/07/2016</a:t>
            </a:fld>
            <a:endParaRPr lang="nl-BE" altLang="nl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fld id="{210FD8B6-54F2-4472-9EC0-28502D1732C5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7339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nd diagonale hoek rechthoek 10"/>
          <p:cNvSpPr/>
          <p:nvPr/>
        </p:nvSpPr>
        <p:spPr>
          <a:xfrm>
            <a:off x="468313" y="3500438"/>
            <a:ext cx="8207375" cy="1873250"/>
          </a:xfrm>
          <a:prstGeom prst="round2DiagRect">
            <a:avLst/>
          </a:prstGeom>
          <a:solidFill>
            <a:schemeClr val="accent5">
              <a:lumMod val="5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sz="180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6" name="Picture 10" descr="http://www.huisstijl.ugent.be/elementen/logo/basic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6213475"/>
            <a:ext cx="8318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Minds_logo_RGB_web_b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081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fld id="{1E3EF017-04CD-469D-90C8-730E544CCAF8}" type="slidenum">
              <a:rPr lang="nl-BE" altLang="nl-BE"/>
              <a:pPr/>
              <a:t>‹#›</a:t>
            </a:fld>
            <a:endParaRPr lang="nl-BE" altLang="nl-B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2555875" y="6356350"/>
            <a:ext cx="1008063" cy="365125"/>
          </a:xfrm>
        </p:spPr>
        <p:txBody>
          <a:bodyPr/>
          <a:lstStyle>
            <a:lvl1pPr>
              <a:defRPr/>
            </a:lvl1pPr>
          </a:lstStyle>
          <a:p>
            <a:fld id="{0DD17697-3193-4357-8911-22388B9AD5F0}" type="datetime1">
              <a:rPr lang="nl-BE" altLang="nl-BE"/>
              <a:pPr/>
              <a:t>12/07/2016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44219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6" name="Picture 9" descr="http://www.huisstijl.ugent.be/elementen/logo/basic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6213475"/>
            <a:ext cx="8318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Minds_logo_RGB_web_b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081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fld id="{6CA6BCB0-F1CA-49A2-B3D7-C6D4EA56AD91}" type="slidenum">
              <a:rPr lang="nl-BE" altLang="nl-BE"/>
              <a:pPr/>
              <a:t>‹#›</a:t>
            </a:fld>
            <a:endParaRPr lang="nl-BE" altLang="nl-B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2555875" y="6356350"/>
            <a:ext cx="1008063" cy="365125"/>
          </a:xfrm>
        </p:spPr>
        <p:txBody>
          <a:bodyPr/>
          <a:lstStyle>
            <a:lvl1pPr>
              <a:defRPr/>
            </a:lvl1pPr>
          </a:lstStyle>
          <a:p>
            <a:fld id="{72F8290B-393B-4023-90BC-B9D9AD24622C}" type="datetime1">
              <a:rPr lang="nl-BE" altLang="nl-BE"/>
              <a:pPr/>
              <a:t>12/07/2016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51696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8" name="Picture 8" descr="iMinds_logo_RGB_web_b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081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47813" y="6356350"/>
            <a:ext cx="1008062" cy="365125"/>
          </a:xfrm>
        </p:spPr>
        <p:txBody>
          <a:bodyPr/>
          <a:lstStyle>
            <a:lvl1pPr>
              <a:defRPr/>
            </a:lvl1pPr>
          </a:lstStyle>
          <a:p>
            <a:fld id="{8BB71E9A-F4D9-4C5C-847E-C6837E97D11B}" type="datetime1">
              <a:rPr lang="nl-BE" altLang="nl-BE"/>
              <a:pPr/>
              <a:t>12/07/2016</a:t>
            </a:fld>
            <a:endParaRPr lang="nl-BE" altLang="nl-B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fld id="{7FBFA7A1-6BCA-4081-A2D2-FA7DA4E40829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19689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4" name="Picture 6" descr="http://www.huisstijl.ugent.be/elementen/logo/basic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6213475"/>
            <a:ext cx="8318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Minds_logo_RGB_web_b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081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fld id="{B14CC365-18BA-41A0-9755-5C891709D77B}" type="slidenum">
              <a:rPr lang="nl-BE" altLang="nl-BE"/>
              <a:pPr/>
              <a:t>‹#›</a:t>
            </a:fld>
            <a:endParaRPr lang="nl-BE" altLang="nl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2555875" y="6356350"/>
            <a:ext cx="1008063" cy="365125"/>
          </a:xfrm>
        </p:spPr>
        <p:txBody>
          <a:bodyPr/>
          <a:lstStyle>
            <a:lvl1pPr>
              <a:defRPr/>
            </a:lvl1pPr>
          </a:lstStyle>
          <a:p>
            <a:fld id="{E13B634B-056E-4FE6-86B3-6971D8CBDC41}" type="datetime1">
              <a:rPr lang="nl-BE" altLang="nl-BE"/>
              <a:pPr/>
              <a:t>12/07/2016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39326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3" name="Picture 6" descr="http://www.huisstijl.ugent.be/elementen/logo/basic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6213475"/>
            <a:ext cx="8318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iMinds_logo_RGB_web_b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081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fld id="{EE60FA5C-EDCC-469E-8EBD-1C3FC1FDB684}" type="slidenum">
              <a:rPr lang="nl-BE" altLang="nl-BE"/>
              <a:pPr/>
              <a:t>‹#›</a:t>
            </a:fld>
            <a:endParaRPr lang="nl-BE" altLang="nl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2555875" y="6356350"/>
            <a:ext cx="1008063" cy="365125"/>
          </a:xfrm>
        </p:spPr>
        <p:txBody>
          <a:bodyPr/>
          <a:lstStyle>
            <a:lvl1pPr>
              <a:defRPr/>
            </a:lvl1pPr>
          </a:lstStyle>
          <a:p>
            <a:fld id="{112F2D67-7CCE-4045-9556-3D59566DCC2E}" type="datetime1">
              <a:rPr lang="nl-BE" altLang="nl-BE"/>
              <a:pPr/>
              <a:t>12/07/2016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84654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6" name="Picture 9" descr="http://www.huisstijl.ugent.be/elementen/logo/basic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6213475"/>
            <a:ext cx="8318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Minds_logo_RGB_web_b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081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fld id="{B2ED71B7-3B93-42EF-A2FF-8F6F37D08F3F}" type="slidenum">
              <a:rPr lang="nl-BE" altLang="nl-BE"/>
              <a:pPr/>
              <a:t>‹#›</a:t>
            </a:fld>
            <a:endParaRPr lang="nl-BE" altLang="nl-B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2555875" y="6356350"/>
            <a:ext cx="1008063" cy="365125"/>
          </a:xfrm>
        </p:spPr>
        <p:txBody>
          <a:bodyPr/>
          <a:lstStyle>
            <a:lvl1pPr>
              <a:defRPr/>
            </a:lvl1pPr>
          </a:lstStyle>
          <a:p>
            <a:fld id="{E558AEA4-1FF8-4CCF-805C-210586ED1293}" type="datetime1">
              <a:rPr lang="nl-BE" altLang="nl-BE"/>
              <a:pPr/>
              <a:t>12/07/2016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74335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/>
        </p:nvSpPr>
        <p:spPr>
          <a:xfrm>
            <a:off x="3132138" y="6356350"/>
            <a:ext cx="3311525" cy="365125"/>
          </a:xfrm>
          <a:prstGeom prst="rect">
            <a:avLst/>
          </a:prstGeom>
        </p:spPr>
        <p:txBody>
          <a:bodyPr anchor="ctr"/>
          <a:lstStyle>
            <a:defPPr>
              <a:defRPr lang="nl-BE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/>
          </a:p>
        </p:txBody>
      </p:sp>
      <p:pic>
        <p:nvPicPr>
          <p:cNvPr id="6" name="Picture 9" descr="http://www.huisstijl.ugent.be/elementen/logo/basic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6213475"/>
            <a:ext cx="8318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iMinds_logo_RGB_web_b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08725"/>
            <a:ext cx="1081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12088" y="6356350"/>
            <a:ext cx="874712" cy="365125"/>
          </a:xfrm>
        </p:spPr>
        <p:txBody>
          <a:bodyPr/>
          <a:lstStyle>
            <a:lvl1pPr>
              <a:defRPr/>
            </a:lvl1pPr>
          </a:lstStyle>
          <a:p>
            <a:fld id="{DDA9DB48-9C76-4664-B234-1D668C1B1993}" type="slidenum">
              <a:rPr lang="nl-BE" altLang="nl-BE"/>
              <a:pPr/>
              <a:t>‹#›</a:t>
            </a:fld>
            <a:endParaRPr lang="nl-BE" altLang="nl-BE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2555875" y="6356350"/>
            <a:ext cx="1008063" cy="365125"/>
          </a:xfrm>
        </p:spPr>
        <p:txBody>
          <a:bodyPr/>
          <a:lstStyle>
            <a:lvl1pPr>
              <a:defRPr/>
            </a:lvl1pPr>
          </a:lstStyle>
          <a:p>
            <a:fld id="{C5CB427D-9C58-423D-80D1-B8D7BEEF1172}" type="datetime1">
              <a:rPr lang="nl-BE" altLang="nl-BE"/>
              <a:pPr/>
              <a:t>12/07/2016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0359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stijl te bewerken</a:t>
            </a:r>
            <a:endParaRPr lang="nl-BE" altLang="nl-BE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modelstijlen te bewerken</a:t>
            </a:r>
          </a:p>
          <a:p>
            <a:pPr lvl="1"/>
            <a:r>
              <a:rPr lang="nl-NL" altLang="nl-BE" smtClean="0"/>
              <a:t>Tweede niveau</a:t>
            </a:r>
          </a:p>
          <a:p>
            <a:pPr lvl="2"/>
            <a:r>
              <a:rPr lang="nl-NL" altLang="nl-BE" smtClean="0"/>
              <a:t>Derde niveau</a:t>
            </a:r>
          </a:p>
          <a:p>
            <a:pPr lvl="3"/>
            <a:r>
              <a:rPr lang="nl-NL" altLang="nl-BE" smtClean="0"/>
              <a:t>Vierde niveau</a:t>
            </a:r>
          </a:p>
          <a:p>
            <a:pPr lvl="4"/>
            <a:r>
              <a:rPr lang="nl-NL" altLang="nl-BE" smtClean="0"/>
              <a:t>Vijfde niveau</a:t>
            </a:r>
            <a:endParaRPr lang="nl-BE" altLang="nl-B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12F53AB-94BA-4EEF-B5DB-16CF7DF2BD03}" type="datetime1">
              <a:rPr lang="nl-BE" altLang="nl-BE"/>
              <a:pPr/>
              <a:t>12/07/2016</a:t>
            </a:fld>
            <a:endParaRPr lang="nl-BE" alt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541D13-433A-4E87-89DB-4346B6245A08}" type="slidenum">
              <a:rPr lang="nl-BE" altLang="nl-BE"/>
              <a:pPr/>
              <a:t>‹#›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68314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52525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525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525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525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2525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 kern="1200">
          <a:solidFill>
            <a:srgbClr val="52525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rgbClr val="52525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rgbClr val="52525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rgbClr val="525252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rgbClr val="525252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geni.net/geni/wiki/GEC21Agenda/ScalingUp" TargetMode="External"/><Relationship Id="rId2" Type="http://schemas.openxmlformats.org/officeDocument/2006/relationships/hyperlink" Target="https://geni-lib.readthedocs.i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509120"/>
            <a:ext cx="6217035" cy="1512167"/>
          </a:xfrm>
        </p:spPr>
        <p:txBody>
          <a:bodyPr/>
          <a:lstStyle/>
          <a:p>
            <a:r>
              <a:rPr lang="en-US" dirty="0" smtClean="0"/>
              <a:t>Scaling </a:t>
            </a:r>
            <a:r>
              <a:rPr lang="en-US" dirty="0" smtClean="0"/>
              <a:t>E</a:t>
            </a:r>
            <a:r>
              <a:rPr lang="en-US" dirty="0" smtClean="0"/>
              <a:t>xperiments</a:t>
            </a:r>
            <a:endParaRPr lang="en-US" dirty="0"/>
          </a:p>
        </p:txBody>
      </p:sp>
      <p:pic>
        <p:nvPicPr>
          <p:cNvPr id="1026" name="Picture 2" descr="http://www.geni.net/wp-content/uploads/2009/02/geni-logo-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657" y="4954978"/>
            <a:ext cx="1340726" cy="106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Compare/Contrast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19200"/>
          <a:ext cx="8244293" cy="51261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25573"/>
                <a:gridCol w="1400432"/>
                <a:gridCol w="1255190"/>
                <a:gridCol w="1255190"/>
                <a:gridCol w="1228766"/>
                <a:gridCol w="1279142"/>
              </a:tblGrid>
              <a:tr h="8849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Puppet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Ansible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Fabric</a:t>
                      </a:r>
                      <a:endParaRPr lang="en-US" dirty="0"/>
                    </a:p>
                  </a:txBody>
                  <a:tcPr/>
                </a:tc>
              </a:tr>
              <a:tr h="884959">
                <a:tc>
                  <a:txBody>
                    <a:bodyPr/>
                    <a:lstStyle/>
                    <a:p>
                      <a:r>
                        <a:rPr lang="en-US" dirty="0" smtClean="0"/>
                        <a:t>Push/Pull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Push OR</a:t>
                      </a:r>
                    </a:p>
                    <a:p>
                      <a:r>
                        <a:rPr lang="en-US" dirty="0" smtClean="0"/>
                        <a:t>Pull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Push, pull and peer-to-peer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Push</a:t>
                      </a:r>
                      <a:endParaRPr lang="en-US" dirty="0"/>
                    </a:p>
                  </a:txBody>
                  <a:tcPr/>
                </a:tc>
              </a:tr>
              <a:tr h="884959">
                <a:tc>
                  <a:txBody>
                    <a:bodyPr/>
                    <a:lstStyle/>
                    <a:p>
                      <a:r>
                        <a:rPr lang="en-US" dirty="0" smtClean="0"/>
                        <a:t>Agent/Agentless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1527464">
                <a:tc>
                  <a:txBody>
                    <a:bodyPr/>
                    <a:lstStyle/>
                    <a:p>
                      <a:r>
                        <a:rPr lang="en-US" dirty="0" smtClean="0"/>
                        <a:t>Authentication/Authorization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Certificates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SSH</a:t>
                      </a:r>
                      <a:endParaRPr lang="en-US" dirty="0"/>
                    </a:p>
                  </a:txBody>
                  <a:tcPr/>
                </a:tc>
              </a:tr>
              <a:tr h="884959"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~ruby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YAML Jinga2</a:t>
                      </a:r>
                    </a:p>
                    <a:p>
                      <a:r>
                        <a:rPr lang="en-US" i="1" dirty="0" smtClean="0"/>
                        <a:t>Python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Python</a:t>
                      </a:r>
                    </a:p>
                    <a:p>
                      <a:r>
                        <a:rPr lang="en-US" smtClean="0"/>
                        <a:t>YAML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Python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657599" y="1219200"/>
            <a:ext cx="1302327" cy="5126182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33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Ansible</a:t>
            </a:r>
            <a:r>
              <a:rPr lang="en-US" dirty="0" smtClean="0"/>
              <a:t> requirements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On the servers: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Your public key</a:t>
            </a:r>
          </a:p>
          <a:p>
            <a:pPr lvl="1">
              <a:buFont typeface="Wingdings" pitchFamily="2" charset="2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Done by testbed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On the experiment controller: </a:t>
            </a: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Your private key on your “controller”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Inventory file which describes the experiment</a:t>
            </a:r>
          </a:p>
          <a:p>
            <a:pPr lvl="1">
              <a:buFont typeface="Wingdings" pitchFamily="2" charset="2"/>
              <a:buChar char="è"/>
            </a:pPr>
            <a:r>
              <a:rPr lang="en-US" dirty="0" smtClean="0"/>
              <a:t>Both provided by </a:t>
            </a:r>
            <a:r>
              <a:rPr lang="en-US" dirty="0" err="1" smtClean="0"/>
              <a:t>jFed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Ansible</a:t>
            </a:r>
            <a:r>
              <a:rPr lang="en-US" dirty="0" smtClean="0"/>
              <a:t> installed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11</a:t>
            </a:fld>
            <a:endParaRPr lang="nl-BE" altLang="nl-BE"/>
          </a:p>
        </p:txBody>
      </p:sp>
      <p:sp>
        <p:nvSpPr>
          <p:cNvPr id="6" name="TextBox 5"/>
          <p:cNvSpPr txBox="1"/>
          <p:nvPr/>
        </p:nvSpPr>
        <p:spPr>
          <a:xfrm>
            <a:off x="457200" y="1856663"/>
            <a:ext cx="47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</a:t>
            </a:r>
            <a:endParaRPr lang="nl-B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765475"/>
            <a:ext cx="47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</a:t>
            </a:r>
            <a:endParaRPr lang="nl-B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279472"/>
            <a:ext cx="47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</a:t>
            </a:r>
            <a:endParaRPr lang="nl-B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Ansible</a:t>
            </a:r>
            <a:r>
              <a:rPr lang="en-US" dirty="0" smtClean="0"/>
              <a:t> Characteristics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Push-based</a:t>
            </a:r>
            <a:r>
              <a:rPr lang="en-US" b="1" dirty="0"/>
              <a:t> </a:t>
            </a:r>
            <a:r>
              <a:rPr lang="en-US" dirty="0"/>
              <a:t>from a machine of </a:t>
            </a:r>
            <a:r>
              <a:rPr lang="en-US" dirty="0" smtClean="0"/>
              <a:t>choice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Manage </a:t>
            </a:r>
            <a:r>
              <a:rPr lang="en-US" b="1" dirty="0">
                <a:solidFill>
                  <a:schemeClr val="accent1"/>
                </a:solidFill>
              </a:rPr>
              <a:t>nodes </a:t>
            </a:r>
            <a:r>
              <a:rPr lang="en-US" dirty="0"/>
              <a:t>on-demand </a:t>
            </a:r>
            <a:r>
              <a:rPr lang="en-US" b="1" dirty="0">
                <a:solidFill>
                  <a:schemeClr val="accent1"/>
                </a:solidFill>
              </a:rPr>
              <a:t>from any host </a:t>
            </a:r>
            <a:r>
              <a:rPr lang="en-US" dirty="0" smtClean="0"/>
              <a:t>with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/>
              <a:t>ssh</a:t>
            </a:r>
            <a:r>
              <a:rPr lang="nl-BE" dirty="0"/>
              <a:t> </a:t>
            </a:r>
            <a:r>
              <a:rPr lang="nl-BE" dirty="0" err="1" smtClean="0"/>
              <a:t>client</a:t>
            </a:r>
            <a:endParaRPr lang="nl-BE" dirty="0"/>
          </a:p>
          <a:p>
            <a:pPr lvl="1"/>
            <a:r>
              <a:rPr lang="en-US" dirty="0" smtClean="0"/>
              <a:t>Can </a:t>
            </a:r>
            <a:r>
              <a:rPr lang="en-US" dirty="0"/>
              <a:t>set up a server with recurring </a:t>
            </a:r>
            <a:r>
              <a:rPr lang="en-US" dirty="0" err="1"/>
              <a:t>Ansible</a:t>
            </a:r>
            <a:r>
              <a:rPr lang="en-US" dirty="0"/>
              <a:t> </a:t>
            </a:r>
            <a:r>
              <a:rPr lang="en-US" dirty="0" smtClean="0"/>
              <a:t>task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Facts</a:t>
            </a:r>
            <a:r>
              <a:rPr lang="en-US" b="1" dirty="0" smtClean="0"/>
              <a:t> </a:t>
            </a:r>
            <a:r>
              <a:rPr lang="en-US" dirty="0"/>
              <a:t>are gathered for managed nodes </a:t>
            </a:r>
            <a:r>
              <a:rPr lang="en-US" dirty="0" smtClean="0"/>
              <a:t>before making </a:t>
            </a:r>
            <a:r>
              <a:rPr lang="en-US" dirty="0"/>
              <a:t>changes to the node</a:t>
            </a:r>
          </a:p>
          <a:p>
            <a:r>
              <a:rPr lang="nl-BE" b="1" dirty="0" err="1" smtClean="0">
                <a:solidFill>
                  <a:schemeClr val="accent1"/>
                </a:solidFill>
              </a:rPr>
              <a:t>Agentless</a:t>
            </a:r>
            <a:r>
              <a:rPr lang="nl-BE" b="1" dirty="0" smtClean="0">
                <a:solidFill>
                  <a:schemeClr val="accent1"/>
                </a:solidFill>
              </a:rPr>
              <a:t> </a:t>
            </a:r>
            <a:r>
              <a:rPr lang="nl-BE" dirty="0"/>
              <a:t>on </a:t>
            </a:r>
            <a:r>
              <a:rPr lang="nl-BE" dirty="0" err="1"/>
              <a:t>managed</a:t>
            </a:r>
            <a:r>
              <a:rPr lang="nl-BE" dirty="0"/>
              <a:t> </a:t>
            </a:r>
            <a:r>
              <a:rPr lang="nl-BE" dirty="0" err="1" smtClean="0"/>
              <a:t>nodes</a:t>
            </a:r>
            <a:endParaRPr lang="nl-BE" dirty="0"/>
          </a:p>
          <a:p>
            <a:pPr lvl="1"/>
            <a:r>
              <a:rPr lang="en-US" dirty="0" err="1" smtClean="0"/>
              <a:t>ssh</a:t>
            </a:r>
            <a:r>
              <a:rPr lang="en-US" dirty="0" smtClean="0"/>
              <a:t> </a:t>
            </a:r>
            <a:r>
              <a:rPr lang="en-US" dirty="0"/>
              <a:t>is used for transport of </a:t>
            </a:r>
            <a:r>
              <a:rPr lang="en-US" dirty="0" err="1"/>
              <a:t>config</a:t>
            </a:r>
            <a:r>
              <a:rPr lang="en-US" dirty="0"/>
              <a:t> and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Modules </a:t>
            </a:r>
            <a:r>
              <a:rPr lang="en-US" dirty="0"/>
              <a:t>are run on nodes based on a </a:t>
            </a:r>
            <a:r>
              <a:rPr lang="en-US" b="1" dirty="0">
                <a:solidFill>
                  <a:schemeClr val="accent1"/>
                </a:solidFill>
              </a:rPr>
              <a:t>playbook</a:t>
            </a:r>
          </a:p>
          <a:p>
            <a:r>
              <a:rPr lang="nl-BE" dirty="0" err="1" smtClean="0"/>
              <a:t>Ansible</a:t>
            </a:r>
            <a:r>
              <a:rPr lang="nl-BE" dirty="0" smtClean="0"/>
              <a:t> </a:t>
            </a:r>
            <a:r>
              <a:rPr lang="nl-BE" dirty="0"/>
              <a:t>modules are </a:t>
            </a:r>
            <a:r>
              <a:rPr lang="nl-BE" b="1" dirty="0">
                <a:solidFill>
                  <a:schemeClr val="accent1"/>
                </a:solidFill>
              </a:rPr>
              <a:t>idempotent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12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5519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Line: Characteristics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600" dirty="0" smtClean="0"/>
              <a:t>There is no need for you to do anything special to your experiment in order for you to use </a:t>
            </a:r>
            <a:r>
              <a:rPr lang="en-US" sz="3600" dirty="0" err="1" smtClean="0"/>
              <a:t>Ansible</a:t>
            </a:r>
            <a:r>
              <a:rPr lang="en-US" sz="3600" dirty="0"/>
              <a:t>!</a:t>
            </a:r>
            <a:endParaRPr lang="nl-BE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13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85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Ansible</a:t>
            </a:r>
            <a:r>
              <a:rPr lang="en-US" dirty="0" smtClean="0"/>
              <a:t> components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>
                <a:solidFill>
                  <a:schemeClr val="accent1"/>
                </a:solidFill>
              </a:rPr>
              <a:t>Inventory</a:t>
            </a:r>
            <a:r>
              <a:rPr lang="nl-BE" b="1" dirty="0" smtClean="0"/>
              <a:t> </a:t>
            </a:r>
            <a:r>
              <a:rPr lang="nl-BE" dirty="0" smtClean="0"/>
              <a:t>file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 err="1" smtClean="0"/>
              <a:t>ssh</a:t>
            </a:r>
            <a:r>
              <a:rPr lang="en-US" dirty="0" smtClean="0"/>
              <a:t> </a:t>
            </a:r>
            <a:r>
              <a:rPr lang="en-US" dirty="0"/>
              <a:t>information, aliases, and </a:t>
            </a:r>
            <a:r>
              <a:rPr lang="en-US" dirty="0" smtClean="0"/>
              <a:t>groups</a:t>
            </a:r>
          </a:p>
          <a:p>
            <a:pPr lvl="1"/>
            <a:r>
              <a:rPr lang="nl-BE" dirty="0" smtClean="0"/>
              <a:t>File </a:t>
            </a:r>
            <a:r>
              <a:rPr lang="nl-BE" dirty="0"/>
              <a:t>format </a:t>
            </a:r>
            <a:r>
              <a:rPr lang="nl-BE" dirty="0" err="1"/>
              <a:t>similar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b="1" dirty="0" err="1" smtClean="0"/>
              <a:t>ini</a:t>
            </a:r>
            <a:endParaRPr lang="nl-BE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14</a:t>
            </a:fld>
            <a:endParaRPr lang="nl-BE" altLang="nl-BE"/>
          </a:p>
        </p:txBody>
      </p:sp>
      <p:sp>
        <p:nvSpPr>
          <p:cNvPr id="6" name="TextBox 5"/>
          <p:cNvSpPr txBox="1"/>
          <p:nvPr/>
        </p:nvSpPr>
        <p:spPr>
          <a:xfrm>
            <a:off x="618836" y="2968369"/>
            <a:ext cx="7906328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ofx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ofx1        ansible_ssh_host=ofx1.example.com    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ofx2        ansible_ssh_host=ofx2.example.com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[clients]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client1     ansible_ssh_host=client1.example.com    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client2     ansible_ssh_host=client2.example.com    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client3     ansible_ssh_host=client3.example.com</a:t>
            </a:r>
            <a:endParaRPr lang="nl-BE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Ansible</a:t>
            </a:r>
            <a:r>
              <a:rPr lang="en-US" dirty="0" smtClean="0"/>
              <a:t> components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err="1" smtClean="0">
                <a:solidFill>
                  <a:schemeClr val="accent1"/>
                </a:solidFill>
              </a:rPr>
              <a:t>Ansible</a:t>
            </a:r>
            <a:r>
              <a:rPr lang="nl-BE" b="1" dirty="0" smtClean="0">
                <a:solidFill>
                  <a:schemeClr val="accent1"/>
                </a:solidFill>
              </a:rPr>
              <a:t> modules</a:t>
            </a:r>
          </a:p>
          <a:p>
            <a:pPr lvl="1"/>
            <a:r>
              <a:rPr lang="nl-BE" dirty="0" smtClean="0"/>
              <a:t>Idempotent </a:t>
            </a:r>
            <a:r>
              <a:rPr lang="nl-BE" dirty="0" err="1"/>
              <a:t>functional</a:t>
            </a:r>
            <a:r>
              <a:rPr lang="nl-BE" dirty="0"/>
              <a:t> building </a:t>
            </a:r>
            <a:r>
              <a:rPr lang="nl-BE" dirty="0" err="1" smtClean="0"/>
              <a:t>blocks</a:t>
            </a:r>
            <a:endParaRPr lang="nl-BE" dirty="0"/>
          </a:p>
          <a:p>
            <a:pPr lvl="1"/>
            <a:r>
              <a:rPr lang="en-US" dirty="0" smtClean="0"/>
              <a:t>Many </a:t>
            </a:r>
            <a:r>
              <a:rPr lang="en-US" dirty="0"/>
              <a:t>existing core and third-party </a:t>
            </a:r>
            <a:r>
              <a:rPr lang="en-US" dirty="0" smtClean="0"/>
              <a:t>modules</a:t>
            </a:r>
          </a:p>
          <a:p>
            <a:pPr lvl="1"/>
            <a:r>
              <a:rPr lang="en-US" dirty="0" smtClean="0"/>
              <a:t>Users </a:t>
            </a:r>
            <a:r>
              <a:rPr lang="en-US" dirty="0"/>
              <a:t>can write their own </a:t>
            </a:r>
            <a:r>
              <a:rPr lang="en-US" dirty="0" smtClean="0"/>
              <a:t>modules</a:t>
            </a:r>
          </a:p>
          <a:p>
            <a:pPr lvl="2"/>
            <a:r>
              <a:rPr lang="nl-BE" b="1" dirty="0" smtClean="0"/>
              <a:t>No </a:t>
            </a:r>
            <a:r>
              <a:rPr lang="nl-BE" b="1" dirty="0" err="1"/>
              <a:t>specific</a:t>
            </a:r>
            <a:r>
              <a:rPr lang="nl-BE" b="1" dirty="0"/>
              <a:t> </a:t>
            </a:r>
            <a:r>
              <a:rPr lang="nl-BE" b="1" dirty="0" err="1"/>
              <a:t>language</a:t>
            </a:r>
            <a:r>
              <a:rPr lang="nl-BE" b="1" dirty="0"/>
              <a:t> </a:t>
            </a:r>
            <a:r>
              <a:rPr lang="nl-BE" dirty="0" err="1" smtClean="0"/>
              <a:t>required</a:t>
            </a:r>
            <a:endParaRPr lang="nl-BE" dirty="0"/>
          </a:p>
          <a:p>
            <a:pPr lvl="2"/>
            <a:r>
              <a:rPr lang="nl-BE" dirty="0" smtClean="0"/>
              <a:t>Shortcuts </a:t>
            </a:r>
            <a:r>
              <a:rPr lang="nl-BE" dirty="0" err="1"/>
              <a:t>exist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smtClean="0"/>
              <a:t>Python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15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5634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Ansible</a:t>
            </a:r>
            <a:r>
              <a:rPr lang="en-US" dirty="0" smtClean="0"/>
              <a:t> components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err="1" smtClean="0">
                <a:solidFill>
                  <a:schemeClr val="accent1"/>
                </a:solidFill>
              </a:rPr>
              <a:t>Playbooks</a:t>
            </a:r>
            <a:endParaRPr lang="nl-BE" b="1" dirty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Glue </a:t>
            </a:r>
            <a:r>
              <a:rPr lang="en-US" dirty="0"/>
              <a:t>modules together and map to </a:t>
            </a:r>
            <a:r>
              <a:rPr lang="en-US" dirty="0" smtClean="0"/>
              <a:t>(set of) nodes</a:t>
            </a:r>
          </a:p>
          <a:p>
            <a:pPr lvl="1"/>
            <a:r>
              <a:rPr lang="en-US" dirty="0" smtClean="0"/>
              <a:t>Mostly </a:t>
            </a:r>
            <a:r>
              <a:rPr lang="en-US" dirty="0"/>
              <a:t>written in </a:t>
            </a:r>
            <a:r>
              <a:rPr lang="en-US" b="1" dirty="0"/>
              <a:t>YAML </a:t>
            </a:r>
            <a:r>
              <a:rPr lang="en-US" dirty="0"/>
              <a:t>with module-specific </a:t>
            </a:r>
            <a:r>
              <a:rPr lang="en-US" dirty="0" smtClean="0"/>
              <a:t>details</a:t>
            </a:r>
          </a:p>
          <a:p>
            <a:pPr lvl="1"/>
            <a:r>
              <a:rPr lang="en-US" dirty="0" smtClean="0"/>
              <a:t>Template </a:t>
            </a:r>
            <a:r>
              <a:rPr lang="en-US" dirty="0"/>
              <a:t>files written in </a:t>
            </a:r>
            <a:r>
              <a:rPr lang="en-US" b="1" dirty="0"/>
              <a:t>Jinja2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16</a:t>
            </a:fld>
            <a:endParaRPr lang="nl-BE" altLang="nl-BE"/>
          </a:p>
        </p:txBody>
      </p:sp>
      <p:sp>
        <p:nvSpPr>
          <p:cNvPr id="6" name="TextBox 5"/>
          <p:cNvSpPr txBox="1"/>
          <p:nvPr/>
        </p:nvSpPr>
        <p:spPr>
          <a:xfrm>
            <a:off x="618836" y="3565236"/>
            <a:ext cx="7906328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---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 hosts: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all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tasks: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- name: Install Nginx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apt: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pkg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nginx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state=installed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update_cache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=true</a:t>
            </a:r>
            <a:endParaRPr lang="nl-BE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5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Line: Components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600" dirty="0"/>
              <a:t>You can pick up basic </a:t>
            </a:r>
            <a:r>
              <a:rPr lang="en-US" sz="3600" dirty="0" err="1"/>
              <a:t>Ansible</a:t>
            </a:r>
            <a:r>
              <a:rPr lang="en-US" sz="3600" dirty="0"/>
              <a:t> </a:t>
            </a:r>
            <a:r>
              <a:rPr lang="en-US" sz="3600" dirty="0" smtClean="0"/>
              <a:t>by looking </a:t>
            </a:r>
            <a:r>
              <a:rPr lang="en-US" sz="3600" dirty="0"/>
              <a:t>at examples. The </a:t>
            </a:r>
            <a:r>
              <a:rPr lang="en-US" sz="3600" dirty="0" smtClean="0"/>
              <a:t>languages are </a:t>
            </a:r>
            <a:r>
              <a:rPr lang="en-US" sz="3600" dirty="0"/>
              <a:t>relatively simple and common.</a:t>
            </a:r>
          </a:p>
          <a:p>
            <a:pPr algn="ctr"/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If </a:t>
            </a:r>
            <a:r>
              <a:rPr lang="en-US" sz="3600" dirty="0"/>
              <a:t>you know basic Python, you have </a:t>
            </a:r>
            <a:r>
              <a:rPr lang="en-US" sz="3600" dirty="0" smtClean="0"/>
              <a:t>the tools </a:t>
            </a:r>
            <a:r>
              <a:rPr lang="en-US" sz="3600" dirty="0"/>
              <a:t>to be an </a:t>
            </a:r>
            <a:r>
              <a:rPr lang="en-US" sz="3600" dirty="0" err="1"/>
              <a:t>Ansible</a:t>
            </a:r>
            <a:r>
              <a:rPr lang="en-US" sz="3600" dirty="0"/>
              <a:t> power user</a:t>
            </a:r>
            <a:r>
              <a:rPr lang="en-US" sz="3600" dirty="0" smtClean="0"/>
              <a:t>!</a:t>
            </a:r>
            <a:endParaRPr lang="nl-BE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17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5924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Ansible</a:t>
            </a:r>
            <a:r>
              <a:rPr lang="en-US" dirty="0" smtClean="0"/>
              <a:t> in your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 scenario’s supported: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Run </a:t>
            </a:r>
            <a:r>
              <a:rPr lang="en-US" dirty="0" err="1" smtClean="0"/>
              <a:t>Ansible</a:t>
            </a:r>
            <a:r>
              <a:rPr lang="en-US" dirty="0" smtClean="0"/>
              <a:t> locally on your workstation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Best option for </a:t>
            </a:r>
            <a:r>
              <a:rPr lang="en-US" dirty="0" smtClean="0">
                <a:sym typeface="Wingdings" panose="05000000000000000000" pitchFamily="2" charset="2"/>
              </a:rPr>
              <a:t>active development of your experiment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Add an extra node which acts as </a:t>
            </a:r>
            <a:r>
              <a:rPr lang="en-US" dirty="0" err="1"/>
              <a:t>A</a:t>
            </a:r>
            <a:r>
              <a:rPr lang="en-US" dirty="0" err="1" smtClean="0"/>
              <a:t>nsible</a:t>
            </a:r>
            <a:r>
              <a:rPr lang="en-US" dirty="0" smtClean="0"/>
              <a:t> controller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Best option for </a:t>
            </a:r>
            <a:r>
              <a:rPr lang="en-US" dirty="0" smtClean="0">
                <a:sym typeface="Wingdings" panose="05000000000000000000" pitchFamily="2" charset="2"/>
              </a:rPr>
              <a:t>creating a reproducible experiment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18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3317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Ansible</a:t>
            </a:r>
            <a:r>
              <a:rPr lang="en-US" dirty="0" smtClean="0"/>
              <a:t> workflow on testbeds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19</a:t>
            </a:fld>
            <a:endParaRPr lang="nl-BE" altLang="nl-BE"/>
          </a:p>
        </p:txBody>
      </p:sp>
      <p:sp>
        <p:nvSpPr>
          <p:cNvPr id="6" name="Rounded Rectangle 5"/>
          <p:cNvSpPr/>
          <p:nvPr/>
        </p:nvSpPr>
        <p:spPr>
          <a:xfrm>
            <a:off x="60052" y="1340768"/>
            <a:ext cx="1745672" cy="10067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Reserve resources</a:t>
            </a:r>
            <a:endParaRPr lang="nl-BE" dirty="0"/>
          </a:p>
        </p:txBody>
      </p:sp>
      <p:sp>
        <p:nvSpPr>
          <p:cNvPr id="7" name="Rounded Rectangle 6"/>
          <p:cNvSpPr/>
          <p:nvPr/>
        </p:nvSpPr>
        <p:spPr>
          <a:xfrm>
            <a:off x="7262525" y="1309936"/>
            <a:ext cx="1745672" cy="10067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 experiment</a:t>
            </a:r>
            <a:endParaRPr lang="nl-BE" dirty="0"/>
          </a:p>
        </p:txBody>
      </p:sp>
      <p:sp>
        <p:nvSpPr>
          <p:cNvPr id="8" name="Rounded Rectangle 7"/>
          <p:cNvSpPr/>
          <p:nvPr/>
        </p:nvSpPr>
        <p:spPr>
          <a:xfrm>
            <a:off x="1355148" y="3482082"/>
            <a:ext cx="1422400" cy="1163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</a:t>
            </a:r>
            <a:r>
              <a:rPr lang="en-US" dirty="0" err="1" smtClean="0"/>
              <a:t>Ansible</a:t>
            </a:r>
            <a:r>
              <a:rPr lang="en-US" dirty="0" smtClean="0"/>
              <a:t> </a:t>
            </a:r>
            <a:r>
              <a:rPr lang="en-US" b="1" dirty="0" smtClean="0"/>
              <a:t>inventory</a:t>
            </a:r>
            <a:endParaRPr lang="nl-BE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872418" y="3482080"/>
            <a:ext cx="1422400" cy="1163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or modify </a:t>
            </a:r>
            <a:r>
              <a:rPr lang="en-US" b="1" dirty="0" smtClean="0"/>
              <a:t>playbook</a:t>
            </a:r>
            <a:endParaRPr lang="nl-BE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389688" y="3472843"/>
            <a:ext cx="1422400" cy="1163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</a:t>
            </a:r>
          </a:p>
          <a:p>
            <a:pPr algn="ctr"/>
            <a:r>
              <a:rPr lang="en-US" b="1" dirty="0" smtClean="0"/>
              <a:t>playbook</a:t>
            </a:r>
            <a:endParaRPr lang="nl-BE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4959927" y="2904841"/>
            <a:ext cx="1625600" cy="2295233"/>
            <a:chOff x="4959927" y="2904841"/>
            <a:chExt cx="1625600" cy="2295233"/>
          </a:xfrm>
        </p:grpSpPr>
        <p:sp>
          <p:nvSpPr>
            <p:cNvPr id="11" name="Curved Up Arrow 10"/>
            <p:cNvSpPr/>
            <p:nvPr/>
          </p:nvSpPr>
          <p:spPr>
            <a:xfrm>
              <a:off x="4969163" y="4682837"/>
              <a:ext cx="1616364" cy="517237"/>
            </a:xfrm>
            <a:prstGeom prst="curvedUpArrow">
              <a:avLst/>
            </a:prstGeom>
            <a:solidFill>
              <a:srgbClr val="FF9333"/>
            </a:solidFill>
            <a:ln>
              <a:solidFill>
                <a:srgbClr val="E18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00B050"/>
                </a:solidFill>
              </a:endParaRPr>
            </a:p>
          </p:txBody>
        </p:sp>
        <p:sp>
          <p:nvSpPr>
            <p:cNvPr id="12" name="Curved Up Arrow 11"/>
            <p:cNvSpPr/>
            <p:nvPr/>
          </p:nvSpPr>
          <p:spPr>
            <a:xfrm rot="10800000">
              <a:off x="4959927" y="2904841"/>
              <a:ext cx="1616364" cy="517237"/>
            </a:xfrm>
            <a:prstGeom prst="curvedUpArrow">
              <a:avLst/>
            </a:prstGeom>
            <a:solidFill>
              <a:srgbClr val="FF9333"/>
            </a:solidFill>
            <a:ln>
              <a:solidFill>
                <a:srgbClr val="E18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00B05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47516" y="3731568"/>
              <a:ext cx="1142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E0812C"/>
                  </a:solidFill>
                </a:rPr>
                <a:t>Dev-Test</a:t>
              </a:r>
            </a:p>
            <a:p>
              <a:pPr algn="ctr"/>
              <a:r>
                <a:rPr lang="en-US" b="1" dirty="0" smtClean="0">
                  <a:solidFill>
                    <a:srgbClr val="E0812C"/>
                  </a:solidFill>
                </a:rPr>
                <a:t>cycle</a:t>
              </a:r>
              <a:endParaRPr lang="nl-BE" b="1" dirty="0">
                <a:solidFill>
                  <a:srgbClr val="E0812C"/>
                </a:solidFill>
              </a:endParaRPr>
            </a:p>
          </p:txBody>
        </p:sp>
      </p:grpSp>
      <p:cxnSp>
        <p:nvCxnSpPr>
          <p:cNvPr id="15" name="Elbow Connector 14"/>
          <p:cNvCxnSpPr>
            <a:stCxn id="6" idx="2"/>
            <a:endCxn id="8" idx="1"/>
          </p:cNvCxnSpPr>
          <p:nvPr/>
        </p:nvCxnSpPr>
        <p:spPr>
          <a:xfrm rot="16200000" flipH="1">
            <a:off x="285798" y="2994622"/>
            <a:ext cx="1716441" cy="422260"/>
          </a:xfrm>
          <a:prstGeom prst="bentConnector2">
            <a:avLst/>
          </a:prstGeom>
          <a:ln w="57150">
            <a:solidFill>
              <a:srgbClr val="FF9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3"/>
            <a:endCxn id="7" idx="2"/>
          </p:cNvCxnSpPr>
          <p:nvPr/>
        </p:nvCxnSpPr>
        <p:spPr>
          <a:xfrm flipV="1">
            <a:off x="7812088" y="2316700"/>
            <a:ext cx="323273" cy="1738034"/>
          </a:xfrm>
          <a:prstGeom prst="bentConnector2">
            <a:avLst/>
          </a:prstGeom>
          <a:ln w="57150">
            <a:solidFill>
              <a:srgbClr val="FF9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8" idx="3"/>
            <a:endCxn id="9" idx="1"/>
          </p:cNvCxnSpPr>
          <p:nvPr/>
        </p:nvCxnSpPr>
        <p:spPr>
          <a:xfrm flipV="1">
            <a:off x="2777548" y="4063971"/>
            <a:ext cx="1094870" cy="2"/>
          </a:xfrm>
          <a:prstGeom prst="bentConnector3">
            <a:avLst/>
          </a:prstGeom>
          <a:ln w="57150">
            <a:solidFill>
              <a:srgbClr val="FF93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324983" y="4645861"/>
            <a:ext cx="1468690" cy="1710489"/>
            <a:chOff x="3324983" y="4645861"/>
            <a:chExt cx="1468690" cy="1710489"/>
          </a:xfrm>
        </p:grpSpPr>
        <p:sp>
          <p:nvSpPr>
            <p:cNvPr id="27" name="Flowchart: Multidocument 26"/>
            <p:cNvSpPr/>
            <p:nvPr/>
          </p:nvSpPr>
          <p:spPr>
            <a:xfrm>
              <a:off x="3324983" y="5283200"/>
              <a:ext cx="1468690" cy="1073150"/>
            </a:xfrm>
            <a:prstGeom prst="flowChartMultidocumen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Ansible</a:t>
              </a:r>
              <a:r>
                <a:rPr lang="en-US" dirty="0" smtClean="0"/>
                <a:t> </a:t>
              </a:r>
              <a:r>
                <a:rPr lang="en-US" b="1" dirty="0" smtClean="0"/>
                <a:t>modules</a:t>
              </a:r>
              <a:endParaRPr lang="nl-BE" b="1" dirty="0"/>
            </a:p>
          </p:txBody>
        </p:sp>
        <p:cxnSp>
          <p:nvCxnSpPr>
            <p:cNvPr id="29" name="Straight Arrow Connector 28"/>
            <p:cNvCxnSpPr>
              <a:stCxn id="27" idx="0"/>
              <a:endCxn id="9" idx="2"/>
            </p:cNvCxnSpPr>
            <p:nvPr/>
          </p:nvCxnSpPr>
          <p:spPr>
            <a:xfrm flipV="1">
              <a:off x="4160368" y="4645861"/>
              <a:ext cx="423250" cy="63733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5" name="Cloud 34"/>
          <p:cNvSpPr/>
          <p:nvPr/>
        </p:nvSpPr>
        <p:spPr>
          <a:xfrm>
            <a:off x="6542089" y="5292437"/>
            <a:ext cx="1893455" cy="107315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Testbed resources</a:t>
            </a:r>
            <a:endParaRPr lang="nl-BE" dirty="0"/>
          </a:p>
        </p:txBody>
      </p:sp>
      <p:cxnSp>
        <p:nvCxnSpPr>
          <p:cNvPr id="36" name="Straight Arrow Connector 35"/>
          <p:cNvCxnSpPr>
            <a:stCxn id="35" idx="3"/>
            <a:endCxn id="10" idx="2"/>
          </p:cNvCxnSpPr>
          <p:nvPr/>
        </p:nvCxnSpPr>
        <p:spPr>
          <a:xfrm flipH="1" flipV="1">
            <a:off x="7100888" y="4636624"/>
            <a:ext cx="387929" cy="7171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" name="Rectangular Callout 41"/>
          <p:cNvSpPr/>
          <p:nvPr/>
        </p:nvSpPr>
        <p:spPr>
          <a:xfrm rot="10800000" flipH="1" flipV="1">
            <a:off x="681486" y="5283200"/>
            <a:ext cx="1258150" cy="886692"/>
          </a:xfrm>
          <a:prstGeom prst="wedgeRectCallout">
            <a:avLst>
              <a:gd name="adj1" fmla="val 40191"/>
              <a:gd name="adj2" fmla="val -12023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</a:t>
            </a:r>
            <a:r>
              <a:rPr lang="en-US" dirty="0" err="1" smtClean="0"/>
              <a:t>jFed</a:t>
            </a:r>
            <a:r>
              <a:rPr lang="en-US" dirty="0" smtClean="0"/>
              <a:t> export function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70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dirty="0" smtClean="0"/>
              <a:t>Contents of this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Recommended workflow for creating and scaling up experiments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Overview of available tools for automation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Overview of available tools for scaling up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Hands-on with </a:t>
            </a:r>
            <a:r>
              <a:rPr lang="en-US" dirty="0" err="1" smtClean="0"/>
              <a:t>Ansible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2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4340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Retrieving </a:t>
            </a:r>
            <a:r>
              <a:rPr lang="en-US" dirty="0" err="1" smtClean="0"/>
              <a:t>Ansible</a:t>
            </a:r>
            <a:r>
              <a:rPr lang="en-US" dirty="0" smtClean="0"/>
              <a:t> configuration files from </a:t>
            </a:r>
            <a:r>
              <a:rPr lang="en-US" dirty="0" err="1" smtClean="0"/>
              <a:t>jFed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20</a:t>
            </a:fld>
            <a:endParaRPr lang="nl-BE" altLang="nl-BE"/>
          </a:p>
        </p:txBody>
      </p:sp>
      <p:pic>
        <p:nvPicPr>
          <p:cNvPr id="15362" name="Picture 2" descr="C:\Users\twalcari\Documents\workspace\jfed-documentation\tutorials\export-configuration-management-settin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9144000" cy="53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5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it yourself!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nl-BE" u="sng" dirty="0" smtClean="0">
                <a:latin typeface="Consolas" panose="020B0609020204030204" pitchFamily="49" charset="0"/>
                <a:cs typeface="Consolas" panose="020B0609020204030204" pitchFamily="49" charset="0"/>
              </a:rPr>
              <a:t>http://doc.ilabt.iminds.be/jfed-documentation/tutorials/helloansible.html</a:t>
            </a:r>
            <a:endParaRPr lang="nl-BE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21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2695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Ansible</a:t>
            </a:r>
            <a:r>
              <a:rPr lang="en-US" dirty="0" smtClean="0"/>
              <a:t>-service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22</a:t>
            </a:fld>
            <a:endParaRPr lang="nl-BE" altLang="nl-BE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340768"/>
            <a:ext cx="8539316" cy="44873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&lt;node 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client_id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ansible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" exclusive="true" 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component_manager_id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urn:publicid:IDN+wall2.ilabt.iminds.be+authority+cm" </a:t>
            </a:r>
            <a:r>
              <a:rPr lang="en-US" sz="17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xmlns:jfed</a:t>
            </a: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http://jfed.iminds.be/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rspec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ext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jfed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/1" </a:t>
            </a: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sliver_type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name="raw-pc</a:t>
            </a: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"/&gt;</a:t>
            </a:r>
            <a:endParaRPr lang="en-US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   &lt;services</a:t>
            </a: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&lt;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install 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install_path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="/local" 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="http://users.ugent.be/~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twalcari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/hello-geni.tar.gz"/&gt;</a:t>
            </a:r>
          </a:p>
          <a:p>
            <a:pPr marL="0" indent="0">
              <a:buNone/>
            </a:pP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&lt;execute shell="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sh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command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="cd /local &amp;amp;&amp;amp; 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sudo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/bin/bash install-ansible.sh" </a:t>
            </a:r>
            <a:endParaRPr lang="en-US" sz="17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7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700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jfed:finished_flag</a:t>
            </a:r>
            <a:r>
              <a:rPr lang="en-US" sz="17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="/</a:t>
            </a:r>
            <a:r>
              <a:rPr lang="en-US" sz="17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17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7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ansible</a:t>
            </a:r>
            <a:r>
              <a:rPr lang="en-US" sz="17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-install-finished</a:t>
            </a:r>
            <a:r>
              <a:rPr lang="en-US" sz="17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</a:p>
          <a:p>
            <a:pPr marL="0" indent="0">
              <a:buNone/>
            </a:pPr>
            <a:endParaRPr lang="en-US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7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&lt;</a:t>
            </a:r>
            <a:r>
              <a:rPr lang="en-US" sz="1700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jfed:ansible</a:t>
            </a:r>
            <a:r>
              <a:rPr lang="en-US" sz="17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7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inventory="/local/hosts" </a:t>
            </a:r>
            <a:r>
              <a:rPr lang="en-US" sz="17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                                                 		     </a:t>
            </a:r>
            <a:r>
              <a:rPr lang="en-US" sz="1700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execute_playbook</a:t>
            </a:r>
            <a:r>
              <a:rPr lang="en-US" sz="17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="/local/install-</a:t>
            </a:r>
            <a:r>
              <a:rPr lang="en-US" sz="17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all.yml</a:t>
            </a:r>
            <a:r>
              <a:rPr lang="en-US" sz="17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sz="17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endParaRPr lang="en-US" sz="17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   &lt;/services</a:t>
            </a: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node&gt;</a:t>
            </a:r>
            <a:endParaRPr lang="nl-BE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Ansible</a:t>
            </a:r>
            <a:r>
              <a:rPr lang="en-US" dirty="0" smtClean="0"/>
              <a:t>-service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23</a:t>
            </a:fld>
            <a:endParaRPr lang="nl-BE" altLang="nl-BE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340768"/>
            <a:ext cx="8539316" cy="19205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&lt;node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client_id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sz="1800" dirty="0" err="1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serverA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exclusive="true"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component_manager_id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="urn:publicid:IDN+wall2.ilabt.iminds.be+authority+cm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sliver_type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name="raw-pc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"/&gt;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1800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jfed:ansible_group</a:t>
            </a:r>
            <a:r>
              <a:rPr lang="en-US" sz="18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name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="server</a:t>
            </a:r>
            <a:r>
              <a:rPr lang="en-US" sz="18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"/&gt;</a:t>
            </a:r>
            <a:endParaRPr lang="en-US" sz="18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&lt;/node&gt;</a:t>
            </a:r>
            <a:endParaRPr lang="nl-BE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457200" y="4473276"/>
            <a:ext cx="8539316" cy="2363724"/>
          </a:xfrm>
          <a:prstGeom prst="rect">
            <a:avLst/>
          </a:prstGeom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ansible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ansible_host=n063-16a.wall2.ilabt.iminds.be</a:t>
            </a:r>
          </a:p>
          <a:p>
            <a:pPr marL="0" indent="0" defTabSz="91440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defTabSz="914400">
              <a:buNone/>
            </a:pP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[server]</a:t>
            </a:r>
          </a:p>
          <a:p>
            <a:pPr marL="0" indent="0" defTabSz="914400">
              <a:buNone/>
            </a:pPr>
            <a:r>
              <a:rPr lang="en-US" sz="1800" dirty="0" err="1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serverA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ansible_host=n063-17a.wall2.ilabt.iminds.be</a:t>
            </a:r>
          </a:p>
          <a:p>
            <a:pPr marL="0" indent="0" defTabSz="91440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defTabSz="91440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[client]</a:t>
            </a:r>
          </a:p>
          <a:p>
            <a:pPr marL="0" indent="0" defTabSz="91440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client  ansible_host=n063-18a.wall2.ilabt.iminds.be</a:t>
            </a:r>
          </a:p>
        </p:txBody>
      </p:sp>
      <p:sp>
        <p:nvSpPr>
          <p:cNvPr id="3" name="Down Arrow 2"/>
          <p:cNvSpPr/>
          <p:nvPr/>
        </p:nvSpPr>
        <p:spPr>
          <a:xfrm>
            <a:off x="1386348" y="3510116"/>
            <a:ext cx="344129" cy="77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68129" y="3682619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Adds a node to a group in the inventory-file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 SSH-</a:t>
            </a:r>
            <a:r>
              <a:rPr lang="en-US" dirty="0" err="1" smtClean="0"/>
              <a:t>keypair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24</a:t>
            </a:fld>
            <a:endParaRPr lang="nl-BE" altLang="nl-BE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340768"/>
            <a:ext cx="8539316" cy="23637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jfed:distribute_ssh_keypair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user=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my_user_id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 /* defaults to YOUR 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userId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*/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location=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/local/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my_id_rsa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/* defaults to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~/.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ssh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id_rsa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*/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endParaRPr lang="nl-BE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050890"/>
            <a:ext cx="55899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Generates an SSH-</a:t>
            </a:r>
            <a:r>
              <a:rPr lang="en-US" dirty="0" err="1" smtClean="0"/>
              <a:t>keypair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Registers public-key for login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Uploads private-key to all nodes in the experiment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practice the default values are the ones you want:</a:t>
            </a:r>
            <a:endParaRPr lang="en-US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4257368" y="5572952"/>
            <a:ext cx="4100052" cy="369332"/>
          </a:xfrm>
          <a:prstGeom prst="rect">
            <a:avLst/>
          </a:prstGeom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Wingdings" pitchFamily="2" charset="2"/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jfed:distribute_ssh_keypair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/&gt;</a:t>
            </a:r>
            <a:endParaRPr lang="nl-BE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manually: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8772"/>
            <a:ext cx="8229600" cy="2547391"/>
          </a:xfrm>
        </p:spPr>
        <p:txBody>
          <a:bodyPr/>
          <a:lstStyle/>
          <a:p>
            <a:r>
              <a:rPr lang="en-US" dirty="0" smtClean="0"/>
              <a:t>Copy paste &lt;node&gt;-element with all its child elements</a:t>
            </a:r>
          </a:p>
          <a:p>
            <a:r>
              <a:rPr lang="en-US" dirty="0" smtClean="0"/>
              <a:t>Change </a:t>
            </a:r>
            <a:r>
              <a:rPr lang="en-US" dirty="0" err="1" smtClean="0"/>
              <a:t>client_id</a:t>
            </a:r>
            <a:r>
              <a:rPr lang="en-US" dirty="0" smtClean="0"/>
              <a:t> of node to be unique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25</a:t>
            </a:fld>
            <a:endParaRPr lang="nl-BE" altLang="nl-BE"/>
          </a:p>
        </p:txBody>
      </p:sp>
      <p:sp>
        <p:nvSpPr>
          <p:cNvPr id="6" name="TextBox 5"/>
          <p:cNvSpPr txBox="1"/>
          <p:nvPr/>
        </p:nvSpPr>
        <p:spPr>
          <a:xfrm>
            <a:off x="457200" y="1340768"/>
            <a:ext cx="7906328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rspec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="request"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xmlns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&lt;node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client_id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="node0" exclusive="true"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component_manager_id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="urn:publicid:IDN+wall2.ilabt.iminds.be+authority+cm"&gt;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sliver_type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name="raw-pc"/&gt;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&lt;/node&gt;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rspec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nl-BE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manually: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26</a:t>
            </a:fld>
            <a:endParaRPr lang="nl-BE" altLang="nl-BE"/>
          </a:p>
        </p:txBody>
      </p:sp>
      <p:sp>
        <p:nvSpPr>
          <p:cNvPr id="6" name="TextBox 5"/>
          <p:cNvSpPr txBox="1"/>
          <p:nvPr/>
        </p:nvSpPr>
        <p:spPr>
          <a:xfrm>
            <a:off x="457200" y="1340768"/>
            <a:ext cx="7906328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rspec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="request"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xmlns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&lt;node </a:t>
            </a:r>
            <a:r>
              <a:rPr lang="en-US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client_id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="node0" exclusive="true" </a:t>
            </a:r>
            <a:r>
              <a:rPr lang="en-US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component_manager_id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="urn:publicid:IDN+wall2.ilabt.iminds.be+authority+cm"&gt;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dirty="0" err="1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sliver_type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name="raw-pc"/&gt;</a:t>
            </a:r>
          </a:p>
          <a:p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&lt;/node</a:t>
            </a:r>
            <a:r>
              <a:rPr lang="en-US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 smtClean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client_id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b="1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node1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exclusive="true"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component_manager_id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="urn:publicid:IDN+wall2.ilabt.iminds.be+authority+cm"&gt;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sliver_type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name="raw-pc"/&gt;</a:t>
            </a:r>
          </a:p>
          <a:p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&lt;/node</a:t>
            </a:r>
            <a:r>
              <a:rPr lang="en-US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rspec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nl-BE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manually: nodes with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27</a:t>
            </a:fld>
            <a:endParaRPr lang="nl-BE" altLang="nl-BE"/>
          </a:p>
        </p:txBody>
      </p:sp>
      <p:sp>
        <p:nvSpPr>
          <p:cNvPr id="6" name="TextBox 5"/>
          <p:cNvSpPr txBox="1"/>
          <p:nvPr/>
        </p:nvSpPr>
        <p:spPr>
          <a:xfrm>
            <a:off x="457200" y="1340768"/>
            <a:ext cx="7906328" cy="78483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rspec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="request"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xmlns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=…&gt;</a:t>
            </a:r>
          </a:p>
          <a:p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node </a:t>
            </a:r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client_id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="node0" exclusive="false" </a:t>
            </a:r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component_manager_id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urn:publicid:IDN+utahddc.geniracks.net+authority+cm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  <a:endParaRPr lang="en-US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sliver_type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name="default-</a:t>
            </a:r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vm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"/&gt;</a:t>
            </a:r>
          </a:p>
          <a:p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interface </a:t>
            </a:r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client_id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="node0:if0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  <a:endParaRPr lang="en-US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&lt;</a:t>
            </a:r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ip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address="192.168.0.1" netmask="255.255.255.0" type="ipv4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"/&gt;</a:t>
            </a:r>
            <a:endParaRPr lang="en-US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&lt;/interface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&lt;/node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&lt;node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client_id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="node1" exclusive="false"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component_manager_id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urn:publicid:IDN+utahddc.geniracks.net+authority+cm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sliver_type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name="default-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vm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"/&gt;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&lt;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interface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client_id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="node1:if0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&lt;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ip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address="192.168.0.2" netmask="255.255.255.0" type="ipv4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"/&gt;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&lt;/interface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&lt;/node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&lt;link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client_id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="link0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component_manager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name="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urn:publicid:IDN+utahddc.geniracks.net+authority+cm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"/&gt;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interface_ref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client_id</a:t>
            </a:r>
            <a:r>
              <a:rPr lang="en-US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="node0:if0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"/&gt;</a:t>
            </a:r>
            <a:endParaRPr lang="en-US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interface_ref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client_id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="node1:if0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"/&gt;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link_type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name="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lan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"/&gt;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&lt;/link&gt;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rspec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endParaRPr lang="nl-BE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6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0121 -0.43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manually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Copy paste &lt;node&gt;-element with all its child elements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Change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client_id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of node </a:t>
            </a:r>
            <a:r>
              <a:rPr lang="en-US" dirty="0" smtClean="0">
                <a:solidFill>
                  <a:schemeClr val="tx1"/>
                </a:solidFill>
              </a:rPr>
              <a:t>and interface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to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be unique</a:t>
            </a:r>
          </a:p>
          <a:p>
            <a:r>
              <a:rPr lang="en-US" dirty="0" smtClean="0"/>
              <a:t>Change IP-addresses of interface to prevent duplicates</a:t>
            </a:r>
          </a:p>
          <a:p>
            <a:r>
              <a:rPr lang="en-US" dirty="0" smtClean="0"/>
              <a:t>Add extra interface-reference in &lt;link&gt;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28</a:t>
            </a:fld>
            <a:endParaRPr lang="nl-BE" altLang="nl-BE"/>
          </a:p>
        </p:txBody>
      </p:sp>
      <p:sp>
        <p:nvSpPr>
          <p:cNvPr id="6" name="TextBox 5"/>
          <p:cNvSpPr txBox="1"/>
          <p:nvPr/>
        </p:nvSpPr>
        <p:spPr>
          <a:xfrm>
            <a:off x="1986455" y="5213867"/>
            <a:ext cx="4477407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/>
              <a:t>Pay attention to the details!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802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geni</a:t>
            </a:r>
            <a:r>
              <a:rPr lang="en-US" dirty="0" smtClean="0"/>
              <a:t>-lib?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81600"/>
          </a:xfrm>
        </p:spPr>
        <p:txBody>
          <a:bodyPr/>
          <a:lstStyle/>
          <a:p>
            <a:r>
              <a:rPr lang="en-US" dirty="0" smtClean="0"/>
              <a:t>Python library for </a:t>
            </a:r>
            <a:r>
              <a:rPr lang="en-US" dirty="0" smtClean="0"/>
              <a:t>creating </a:t>
            </a:r>
            <a:r>
              <a:rPr lang="en-US" dirty="0" err="1" smtClean="0"/>
              <a:t>RSpecs</a:t>
            </a:r>
            <a:r>
              <a:rPr lang="en-US" dirty="0" smtClean="0"/>
              <a:t> and querying </a:t>
            </a:r>
            <a:r>
              <a:rPr lang="en-US" dirty="0" smtClean="0"/>
              <a:t>the GENI Aggregate Manager API </a:t>
            </a:r>
            <a:endParaRPr lang="en-US" dirty="0" smtClean="0"/>
          </a:p>
          <a:p>
            <a:r>
              <a:rPr lang="en-US" dirty="0" smtClean="0"/>
              <a:t>Has additional tools to ease scaling up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http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://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groups.geni.net/geni/wiki/GEC21Agenda/ScalingUp</a:t>
            </a:r>
            <a:endParaRPr lang="en-US" dirty="0"/>
          </a:p>
          <a:p>
            <a:r>
              <a:rPr lang="en-US" dirty="0" smtClean="0"/>
              <a:t>Allows you to:</a:t>
            </a:r>
          </a:p>
          <a:p>
            <a:pPr lvl="1"/>
            <a:r>
              <a:rPr lang="en-US" dirty="0" smtClean="0"/>
              <a:t>Create RSpec requests </a:t>
            </a:r>
            <a:r>
              <a:rPr lang="en-US" dirty="0" err="1" smtClean="0"/>
              <a:t>programatically</a:t>
            </a:r>
            <a:endParaRPr lang="en-US" dirty="0" smtClean="0"/>
          </a:p>
          <a:p>
            <a:pPr lvl="1"/>
            <a:r>
              <a:rPr lang="en-US" dirty="0" smtClean="0"/>
              <a:t>List </a:t>
            </a:r>
            <a:r>
              <a:rPr lang="en-US" dirty="0" smtClean="0"/>
              <a:t>resources;</a:t>
            </a:r>
          </a:p>
          <a:p>
            <a:pPr lvl="1"/>
            <a:r>
              <a:rPr lang="en-US" dirty="0" smtClean="0"/>
              <a:t>Create experiments;</a:t>
            </a:r>
          </a:p>
          <a:p>
            <a:pPr lvl="1"/>
            <a:r>
              <a:rPr lang="en-US" dirty="0" smtClean="0"/>
              <a:t>Change experiments;</a:t>
            </a:r>
          </a:p>
          <a:p>
            <a:pPr lvl="1"/>
            <a:r>
              <a:rPr lang="en-US" dirty="0" smtClean="0"/>
              <a:t>Query experiments;</a:t>
            </a:r>
          </a:p>
          <a:p>
            <a:pPr lvl="1"/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8160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workflow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3</a:t>
            </a:fld>
            <a:endParaRPr lang="nl-BE" alt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8" name="Rounded Rectangle 7"/>
          <p:cNvSpPr/>
          <p:nvPr/>
        </p:nvSpPr>
        <p:spPr>
          <a:xfrm>
            <a:off x="457200" y="1655379"/>
            <a:ext cx="2096814" cy="1119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1. </a:t>
            </a:r>
            <a:r>
              <a:rPr lang="en-US" dirty="0" smtClean="0"/>
              <a:t>Build the smallest reasonable topology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312275" y="3154526"/>
            <a:ext cx="2096814" cy="1119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2.</a:t>
            </a:r>
            <a:r>
              <a:rPr lang="en-US" dirty="0" smtClean="0"/>
              <a:t> Orchestrate and automate</a:t>
            </a:r>
            <a:endParaRPr lang="en-US" dirty="0"/>
          </a:p>
        </p:txBody>
      </p:sp>
      <p:sp>
        <p:nvSpPr>
          <p:cNvPr id="10" name="Bent-Up Arrow 9"/>
          <p:cNvSpPr/>
          <p:nvPr/>
        </p:nvSpPr>
        <p:spPr>
          <a:xfrm rot="5400000">
            <a:off x="1265661" y="2815938"/>
            <a:ext cx="1072055" cy="1021173"/>
          </a:xfrm>
          <a:prstGeom prst="bent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rved Left Arrow 10"/>
          <p:cNvSpPr/>
          <p:nvPr/>
        </p:nvSpPr>
        <p:spPr>
          <a:xfrm rot="3693200">
            <a:off x="3930225" y="3902007"/>
            <a:ext cx="709449" cy="1040524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5541987" y="3714160"/>
            <a:ext cx="2088524" cy="708109"/>
          </a:xfrm>
          <a:prstGeom prst="borderCallout1">
            <a:avLst>
              <a:gd name="adj1" fmla="val 49920"/>
              <a:gd name="adj2" fmla="val -29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3.</a:t>
            </a:r>
            <a:r>
              <a:rPr lang="en-US" dirty="0" smtClean="0"/>
              <a:t> Iterate and save your progress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658685" y="5025626"/>
            <a:ext cx="2096814" cy="1119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  <a:r>
              <a:rPr lang="en-US" b="1" dirty="0" smtClean="0"/>
              <a:t>.</a:t>
            </a:r>
            <a:r>
              <a:rPr lang="en-US" dirty="0" smtClean="0"/>
              <a:t> Scale your experiment</a:t>
            </a:r>
            <a:endParaRPr lang="en-US" dirty="0"/>
          </a:p>
        </p:txBody>
      </p:sp>
      <p:sp>
        <p:nvSpPr>
          <p:cNvPr id="14" name="Bent-Up Arrow 13"/>
          <p:cNvSpPr/>
          <p:nvPr/>
        </p:nvSpPr>
        <p:spPr>
          <a:xfrm rot="5400000">
            <a:off x="3136592" y="4211561"/>
            <a:ext cx="1459774" cy="1584409"/>
          </a:xfrm>
          <a:prstGeom prst="bentUpArrow">
            <a:avLst>
              <a:gd name="adj1" fmla="val 16360"/>
              <a:gd name="adj2" fmla="val 25000"/>
              <a:gd name="adj3" fmla="val 2716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/ Disadvantages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en-US" dirty="0" smtClean="0"/>
              <a:t>Very powerful</a:t>
            </a:r>
          </a:p>
          <a:p>
            <a:pPr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en-US" dirty="0" smtClean="0"/>
              <a:t>Gives low-level access to the various resources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‒"/>
            </a:pPr>
            <a:r>
              <a:rPr lang="en-US" dirty="0" smtClean="0"/>
              <a:t>Requires a deep understanding of how the GENI AM API works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‒"/>
            </a:pPr>
            <a:r>
              <a:rPr lang="en-US" dirty="0" smtClean="0"/>
              <a:t>Little support </a:t>
            </a:r>
            <a:r>
              <a:rPr lang="en-US" dirty="0" smtClean="0"/>
              <a:t>for Fed4FIRE 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30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1720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Create an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31</a:t>
            </a:fld>
            <a:endParaRPr lang="nl-BE" alt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8413"/>
            <a:ext cx="6770706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3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Query available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32</a:t>
            </a:fld>
            <a:endParaRPr lang="nl-BE" alt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0768"/>
            <a:ext cx="4840014" cy="491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 on </a:t>
            </a:r>
            <a:r>
              <a:rPr lang="en-US" dirty="0" err="1" smtClean="0"/>
              <a:t>geni</a:t>
            </a:r>
            <a:r>
              <a:rPr lang="en-US" dirty="0" smtClean="0"/>
              <a:t>-lib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endParaRPr lang="nl-BE" sz="3600" dirty="0" smtClean="0">
              <a:latin typeface="Consolas" panose="020B0609020204030204" pitchFamily="49" charset="0"/>
              <a:cs typeface="Consolas" panose="020B0609020204030204" pitchFamily="49" charset="0"/>
              <a:hlinkClick r:id="rId2"/>
            </a:endParaRPr>
          </a:p>
          <a:p>
            <a:pPr marL="0" indent="0">
              <a:buNone/>
            </a:pPr>
            <a:r>
              <a:rPr lang="nl-BE" sz="3600" b="1" dirty="0" smtClean="0">
                <a:latin typeface="+mj-lt"/>
                <a:cs typeface="Consolas" panose="020B0609020204030204" pitchFamily="49" charset="0"/>
              </a:rPr>
              <a:t>Documentation</a:t>
            </a:r>
            <a:r>
              <a:rPr lang="nl-BE" sz="3600" dirty="0" smtClean="0">
                <a:latin typeface="+mj-lt"/>
                <a:cs typeface="Consolas" panose="020B0609020204030204" pitchFamily="49" charset="0"/>
              </a:rPr>
              <a:t>:</a:t>
            </a:r>
            <a:endParaRPr lang="nl-BE" sz="3600" dirty="0" smtClean="0">
              <a:latin typeface="+mj-lt"/>
              <a:cs typeface="Consolas" panose="020B0609020204030204" pitchFamily="49" charset="0"/>
              <a:hlinkClick r:id="rId2"/>
            </a:endParaRPr>
          </a:p>
          <a:p>
            <a:pPr marL="0" indent="0">
              <a:buNone/>
            </a:pPr>
            <a:r>
              <a:rPr lang="nl-BE" sz="3600" dirty="0" smtClean="0"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https</a:t>
            </a:r>
            <a:r>
              <a:rPr lang="nl-BE" sz="3600" dirty="0"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://</a:t>
            </a:r>
            <a:r>
              <a:rPr lang="nl-BE" sz="3600" dirty="0" smtClean="0"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geni-lib.readthedocs.io</a:t>
            </a:r>
            <a:endParaRPr lang="nl-BE" sz="3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nl-BE" sz="3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nl-BE" sz="3600" b="1" dirty="0" smtClean="0">
                <a:latin typeface="+mj-lt"/>
                <a:cs typeface="Consolas" panose="020B0609020204030204" pitchFamily="49" charset="0"/>
              </a:rPr>
              <a:t>Tutorial on scaling</a:t>
            </a:r>
            <a:r>
              <a:rPr lang="nl-BE" sz="3600" dirty="0" smtClean="0">
                <a:latin typeface="+mj-lt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http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://</a:t>
            </a:r>
            <a:r>
              <a:rPr lang="en-US" sz="3600" dirty="0" smtClean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groups.geni.net/geni/wiki/GEC21Agenda/ScalingUp</a:t>
            </a:r>
            <a:endParaRPr lang="en-US" sz="3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nl-BE" sz="3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33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31667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Build the smallest reasonable topology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4</a:t>
            </a:fld>
            <a:endParaRPr lang="nl-BE" altLang="nl-BE"/>
          </a:p>
        </p:txBody>
      </p:sp>
      <p:grpSp>
        <p:nvGrpSpPr>
          <p:cNvPr id="6" name="Group 5"/>
          <p:cNvGrpSpPr/>
          <p:nvPr/>
        </p:nvGrpSpPr>
        <p:grpSpPr>
          <a:xfrm>
            <a:off x="4946474" y="1867808"/>
            <a:ext cx="1937008" cy="619079"/>
            <a:chOff x="912146" y="2464224"/>
            <a:chExt cx="2515793" cy="804061"/>
          </a:xfrm>
        </p:grpSpPr>
        <p:grpSp>
          <p:nvGrpSpPr>
            <p:cNvPr id="7" name="Group 6"/>
            <p:cNvGrpSpPr/>
            <p:nvPr/>
          </p:nvGrpSpPr>
          <p:grpSpPr>
            <a:xfrm>
              <a:off x="912146" y="2464224"/>
              <a:ext cx="1067145" cy="804061"/>
              <a:chOff x="1735988" y="3050921"/>
              <a:chExt cx="1067145" cy="804061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1735988" y="3050921"/>
                <a:ext cx="1067145" cy="804061"/>
              </a:xfrm>
              <a:prstGeom prst="roundRect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735988" y="3268285"/>
                <a:ext cx="10671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defRPr>
                </a:lvl9pPr>
              </a:lstStyle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client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360794" y="2464224"/>
              <a:ext cx="1067145" cy="804061"/>
              <a:chOff x="1735988" y="3050921"/>
              <a:chExt cx="1067145" cy="804061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735988" y="3050921"/>
                <a:ext cx="1067145" cy="804061"/>
              </a:xfrm>
              <a:prstGeom prst="roundRect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735988" y="3268285"/>
                <a:ext cx="10671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defRPr>
                </a:lvl9pPr>
              </a:lstStyle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server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9" name="Straight Connector 8"/>
            <p:cNvCxnSpPr>
              <a:stCxn id="12" idx="3"/>
              <a:endCxn id="10" idx="1"/>
            </p:cNvCxnSpPr>
            <p:nvPr/>
          </p:nvCxnSpPr>
          <p:spPr>
            <a:xfrm>
              <a:off x="1979291" y="2866255"/>
              <a:ext cx="3815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205295" y="3314620"/>
            <a:ext cx="2473167" cy="1390490"/>
            <a:chOff x="4935154" y="1997760"/>
            <a:chExt cx="3344223" cy="1880223"/>
          </a:xfrm>
        </p:grpSpPr>
        <p:sp>
          <p:nvSpPr>
            <p:cNvPr id="15" name="Rounded Rectangle 14"/>
            <p:cNvSpPr/>
            <p:nvPr/>
          </p:nvSpPr>
          <p:spPr>
            <a:xfrm>
              <a:off x="6062419" y="1997760"/>
              <a:ext cx="1067145" cy="804061"/>
            </a:xfrm>
            <a:prstGeom prst="roundRect">
              <a:avLst/>
            </a:prstGeom>
            <a:solidFill>
              <a:srgbClr val="FF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062419" y="2215124"/>
              <a:ext cx="1067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router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935154" y="3073922"/>
              <a:ext cx="1067145" cy="804061"/>
            </a:xfrm>
            <a:prstGeom prst="roundRect">
              <a:avLst/>
            </a:prstGeom>
            <a:solidFill>
              <a:srgbClr val="FF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935154" y="3291286"/>
              <a:ext cx="1067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router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212232" y="3050920"/>
              <a:ext cx="1067145" cy="804061"/>
            </a:xfrm>
            <a:prstGeom prst="roundRect">
              <a:avLst/>
            </a:prstGeom>
            <a:solidFill>
              <a:srgbClr val="FF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212232" y="3268284"/>
              <a:ext cx="1067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router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Straight Connector 20"/>
            <p:cNvCxnSpPr>
              <a:stCxn id="18" idx="3"/>
              <a:endCxn id="15" idx="2"/>
            </p:cNvCxnSpPr>
            <p:nvPr/>
          </p:nvCxnSpPr>
          <p:spPr>
            <a:xfrm flipV="1">
              <a:off x="6002299" y="2801821"/>
              <a:ext cx="593693" cy="6741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15" idx="2"/>
            </p:cNvCxnSpPr>
            <p:nvPr/>
          </p:nvCxnSpPr>
          <p:spPr>
            <a:xfrm flipH="1" flipV="1">
              <a:off x="6595992" y="2801821"/>
              <a:ext cx="601210" cy="651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8" idx="3"/>
              <a:endCxn id="19" idx="1"/>
            </p:cNvCxnSpPr>
            <p:nvPr/>
          </p:nvCxnSpPr>
          <p:spPr>
            <a:xfrm flipV="1">
              <a:off x="6002299" y="3452951"/>
              <a:ext cx="1209933" cy="23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23831" y="1924512"/>
            <a:ext cx="3675663" cy="2265224"/>
            <a:chOff x="487808" y="3475953"/>
            <a:chExt cx="4032639" cy="2485220"/>
          </a:xfrm>
        </p:grpSpPr>
        <p:grpSp>
          <p:nvGrpSpPr>
            <p:cNvPr id="25" name="Group 24"/>
            <p:cNvGrpSpPr/>
            <p:nvPr/>
          </p:nvGrpSpPr>
          <p:grpSpPr>
            <a:xfrm>
              <a:off x="487808" y="5157112"/>
              <a:ext cx="1067145" cy="804061"/>
              <a:chOff x="1735988" y="3050921"/>
              <a:chExt cx="1067145" cy="804061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1735988" y="3050921"/>
                <a:ext cx="1067145" cy="804061"/>
              </a:xfrm>
              <a:prstGeom prst="roundRect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735988" y="3268285"/>
                <a:ext cx="10671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host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979621" y="4570416"/>
              <a:ext cx="1067145" cy="804061"/>
              <a:chOff x="1735988" y="3050921"/>
              <a:chExt cx="1067145" cy="804061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735988" y="3050921"/>
                <a:ext cx="1067145" cy="804061"/>
              </a:xfrm>
              <a:prstGeom prst="roundRect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735988" y="3104351"/>
                <a:ext cx="1067145" cy="70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OVS</a:t>
                </a:r>
              </a:p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switch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7" name="Straight Connector 26"/>
            <p:cNvCxnSpPr>
              <a:stCxn id="38" idx="3"/>
              <a:endCxn id="36" idx="1"/>
            </p:cNvCxnSpPr>
            <p:nvPr/>
          </p:nvCxnSpPr>
          <p:spPr>
            <a:xfrm flipV="1">
              <a:off x="1554953" y="4972447"/>
              <a:ext cx="424668" cy="5866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453302" y="5157112"/>
              <a:ext cx="1067145" cy="804061"/>
              <a:chOff x="1735988" y="3050921"/>
              <a:chExt cx="1067145" cy="804061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735988" y="3050921"/>
                <a:ext cx="1067145" cy="804061"/>
              </a:xfrm>
              <a:prstGeom prst="roundRect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735988" y="3268285"/>
                <a:ext cx="10671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host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979621" y="3475953"/>
              <a:ext cx="1067145" cy="804061"/>
              <a:chOff x="1735988" y="3050921"/>
              <a:chExt cx="1067145" cy="804061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735988" y="3050921"/>
                <a:ext cx="1067145" cy="804061"/>
              </a:xfrm>
              <a:prstGeom prst="roundRect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735988" y="3268285"/>
                <a:ext cx="10671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host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0" name="Straight Connector 29"/>
            <p:cNvCxnSpPr>
              <a:stCxn id="34" idx="1"/>
              <a:endCxn id="36" idx="3"/>
            </p:cNvCxnSpPr>
            <p:nvPr/>
          </p:nvCxnSpPr>
          <p:spPr>
            <a:xfrm flipH="1" flipV="1">
              <a:off x="3046766" y="4972447"/>
              <a:ext cx="406536" cy="5866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32" idx="2"/>
              <a:endCxn id="36" idx="0"/>
            </p:cNvCxnSpPr>
            <p:nvPr/>
          </p:nvCxnSpPr>
          <p:spPr>
            <a:xfrm>
              <a:off x="2513194" y="4280014"/>
              <a:ext cx="0" cy="290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733943" y="4407795"/>
            <a:ext cx="2209794" cy="1619900"/>
            <a:chOff x="1314470" y="4570416"/>
            <a:chExt cx="2424406" cy="1777223"/>
          </a:xfrm>
        </p:grpSpPr>
        <p:grpSp>
          <p:nvGrpSpPr>
            <p:cNvPr id="41" name="Group 40"/>
            <p:cNvGrpSpPr/>
            <p:nvPr/>
          </p:nvGrpSpPr>
          <p:grpSpPr>
            <a:xfrm>
              <a:off x="1314470" y="5543578"/>
              <a:ext cx="1067145" cy="804061"/>
              <a:chOff x="2562650" y="3437387"/>
              <a:chExt cx="1067145" cy="804061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2562650" y="3437387"/>
                <a:ext cx="1067145" cy="804061"/>
              </a:xfrm>
              <a:prstGeom prst="roundRect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562650" y="3654751"/>
                <a:ext cx="10671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worker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979621" y="4570416"/>
              <a:ext cx="1067145" cy="804061"/>
              <a:chOff x="1735988" y="3050921"/>
              <a:chExt cx="1067145" cy="804061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735988" y="3050921"/>
                <a:ext cx="1067145" cy="804061"/>
              </a:xfrm>
              <a:prstGeom prst="roundRect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735988" y="3268285"/>
                <a:ext cx="10671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master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3" name="Straight Connector 42"/>
            <p:cNvCxnSpPr>
              <a:stCxn id="50" idx="0"/>
              <a:endCxn id="48" idx="2"/>
            </p:cNvCxnSpPr>
            <p:nvPr/>
          </p:nvCxnSpPr>
          <p:spPr>
            <a:xfrm flipV="1">
              <a:off x="1848043" y="5374477"/>
              <a:ext cx="665151" cy="1691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2671731" y="5543578"/>
              <a:ext cx="1067145" cy="804061"/>
              <a:chOff x="954417" y="3437387"/>
              <a:chExt cx="1067145" cy="804061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954417" y="3437387"/>
                <a:ext cx="1067145" cy="804061"/>
              </a:xfrm>
              <a:prstGeom prst="roundRect">
                <a:avLst/>
              </a:prstGeom>
              <a:solidFill>
                <a:srgbClr val="FF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954417" y="3654751"/>
                <a:ext cx="10671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worker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5" name="Straight Connector 44"/>
            <p:cNvCxnSpPr>
              <a:stCxn id="46" idx="0"/>
              <a:endCxn id="48" idx="2"/>
            </p:cNvCxnSpPr>
            <p:nvPr/>
          </p:nvCxnSpPr>
          <p:spPr>
            <a:xfrm flipH="1" flipV="1">
              <a:off x="2513194" y="5374477"/>
              <a:ext cx="692110" cy="1691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23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Automate as you 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Configuration Management Systems to automate installation and configuration of software</a:t>
            </a:r>
          </a:p>
          <a:p>
            <a:endParaRPr lang="en-US" dirty="0"/>
          </a:p>
          <a:p>
            <a:r>
              <a:rPr lang="en-US" dirty="0" smtClean="0"/>
              <a:t>Many tools available for this job: </a:t>
            </a:r>
            <a:r>
              <a:rPr lang="en-US" dirty="0" err="1" smtClean="0"/>
              <a:t>Ansible</a:t>
            </a:r>
            <a:r>
              <a:rPr lang="en-US" dirty="0" smtClean="0"/>
              <a:t>, Chef, Puppet, …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5</a:t>
            </a:fld>
            <a:endParaRPr lang="nl-BE" altLang="nl-BE"/>
          </a:p>
        </p:txBody>
      </p:sp>
      <p:pic>
        <p:nvPicPr>
          <p:cNvPr id="2050" name="Picture 2" descr="Ansible_Logo.png (200×2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78" y="44513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3.amazonaws.com/opscode-corpsite/assets/121/pic-chef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524527"/>
            <a:ext cx="1703531" cy="16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en/thumb/0/09/Puppet's_company_logo.png/250px-Puppet's_company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94" y="4854897"/>
            <a:ext cx="238125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3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Save your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</a:t>
            </a:r>
            <a:r>
              <a:rPr lang="en-US" dirty="0"/>
              <a:t>all of your experimental artifacts for every experiment that works</a:t>
            </a:r>
          </a:p>
          <a:p>
            <a:pPr lvl="1"/>
            <a:r>
              <a:rPr lang="en-US" sz="2000" dirty="0"/>
              <a:t>RSpec </a:t>
            </a:r>
          </a:p>
          <a:p>
            <a:pPr lvl="1"/>
            <a:r>
              <a:rPr lang="en-US" sz="2000" dirty="0"/>
              <a:t>image</a:t>
            </a:r>
          </a:p>
          <a:p>
            <a:pPr lvl="1"/>
            <a:r>
              <a:rPr lang="en-US" sz="2000" dirty="0"/>
              <a:t>install script</a:t>
            </a:r>
          </a:p>
          <a:p>
            <a:pPr lvl="1"/>
            <a:r>
              <a:rPr lang="en-US" sz="2000" dirty="0"/>
              <a:t>custom software</a:t>
            </a:r>
          </a:p>
          <a:p>
            <a:pPr lvl="1"/>
            <a:r>
              <a:rPr lang="en-US" sz="2000" dirty="0"/>
              <a:t>measurements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tc.</a:t>
            </a:r>
            <a:endParaRPr lang="en-US" sz="2000" dirty="0"/>
          </a:p>
          <a:p>
            <a:r>
              <a:rPr lang="en-US" dirty="0"/>
              <a:t>Use version control to store your artifacts</a:t>
            </a:r>
          </a:p>
          <a:p>
            <a:r>
              <a:rPr lang="en-US" dirty="0"/>
              <a:t>Always know the </a:t>
            </a:r>
            <a:r>
              <a:rPr lang="en-US" b="1" dirty="0"/>
              <a:t>last configuration that worked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6</a:t>
            </a:fld>
            <a:endParaRPr lang="nl-BE" altLang="nl-BE"/>
          </a:p>
        </p:txBody>
      </p:sp>
      <p:pic>
        <p:nvPicPr>
          <p:cNvPr id="26" name="Picture 25" descr="BES_08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65" y="2135419"/>
            <a:ext cx="3499221" cy="241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Scale your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Only scale up when your</a:t>
            </a:r>
            <a:br>
              <a:rPr lang="en-US" sz="3200" dirty="0" smtClean="0"/>
            </a:br>
            <a:r>
              <a:rPr lang="en-US" sz="3200" dirty="0" smtClean="0"/>
              <a:t>smallest reasonable </a:t>
            </a:r>
            <a:br>
              <a:rPr lang="en-US" sz="3200" dirty="0" smtClean="0"/>
            </a:br>
            <a:r>
              <a:rPr lang="en-US" sz="3200" dirty="0" smtClean="0"/>
              <a:t>experiment is working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Adapt your request RSpec to add more nodes</a:t>
            </a:r>
            <a:endParaRPr lang="en-US" sz="3200" dirty="0"/>
          </a:p>
          <a:p>
            <a:pPr lvl="1"/>
            <a:r>
              <a:rPr lang="en-US" dirty="0" smtClean="0"/>
              <a:t>Roll your own scaling script: mostly copy/pasting with minimal editing required</a:t>
            </a:r>
            <a:endParaRPr lang="en-US" sz="3200" dirty="0" smtClean="0"/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geni</a:t>
            </a:r>
            <a:r>
              <a:rPr lang="en-US" dirty="0" smtClean="0"/>
              <a:t>-lib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EAD4-7D3E-498B-A3BC-B71F8B2F928E}" type="datetime1">
              <a:rPr lang="nl-BE" altLang="nl-BE" smtClean="0"/>
              <a:pPr/>
              <a:t>12/07/2016</a:t>
            </a:fld>
            <a:endParaRPr lang="nl-BE" alt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FD8B6-54F2-4472-9EC0-28502D1732C5}" type="slidenum">
              <a:rPr lang="nl-BE" altLang="nl-BE" smtClean="0"/>
              <a:pPr/>
              <a:t>7</a:t>
            </a:fld>
            <a:endParaRPr lang="nl-BE" altLang="nl-BE"/>
          </a:p>
        </p:txBody>
      </p:sp>
      <p:pic>
        <p:nvPicPr>
          <p:cNvPr id="1028" name="Picture 4" descr="profit_icon.png (290×28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02" y="1036707"/>
            <a:ext cx="2762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Configuration Management</a:t>
            </a:r>
          </a:p>
          <a:p>
            <a:pPr marL="0" indent="0">
              <a:buNone/>
            </a:pPr>
            <a:r>
              <a:rPr lang="en-US" sz="2400" dirty="0" smtClean="0"/>
              <a:t>	Ensure a computer system is in a specified state</a:t>
            </a:r>
          </a:p>
          <a:p>
            <a:pPr>
              <a:lnSpc>
                <a:spcPct val="50000"/>
              </a:lnSpc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Software Deployment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	Install software onto a system</a:t>
            </a:r>
          </a:p>
          <a:p>
            <a:pPr>
              <a:lnSpc>
                <a:spcPct val="50000"/>
              </a:lnSpc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Push </a:t>
            </a:r>
            <a:r>
              <a:rPr lang="en-US" sz="2400" b="1" dirty="0" err="1"/>
              <a:t>vs</a:t>
            </a:r>
            <a:r>
              <a:rPr lang="en-US" sz="2400" b="1" dirty="0"/>
              <a:t> Pull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dirty="0"/>
              <a:t>Server </a:t>
            </a:r>
            <a:r>
              <a:rPr lang="en-US" sz="2400" b="1" dirty="0"/>
              <a:t>push</a:t>
            </a:r>
            <a:r>
              <a:rPr lang="en-US" sz="2400" dirty="0"/>
              <a:t>es onto the resource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dirty="0"/>
              <a:t>Resource </a:t>
            </a:r>
            <a:r>
              <a:rPr lang="en-US" sz="2400" b="1" dirty="0"/>
              <a:t>pull</a:t>
            </a:r>
            <a:r>
              <a:rPr lang="en-US" sz="2400" dirty="0"/>
              <a:t>s configuration onto </a:t>
            </a:r>
            <a:r>
              <a:rPr lang="en-US" sz="2400" dirty="0" smtClean="0"/>
              <a:t>itself</a:t>
            </a:r>
            <a:endParaRPr lang="en-US" sz="2400" b="1" dirty="0"/>
          </a:p>
          <a:p>
            <a:pPr marL="0" indent="0">
              <a:lnSpc>
                <a:spcPct val="50000"/>
              </a:lnSpc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Agent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dirty="0"/>
              <a:t>Client software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147487" y="4007150"/>
            <a:ext cx="3767913" cy="24374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147487" y="1042608"/>
            <a:ext cx="3767913" cy="2713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Systems are Idempotent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94" y="1178435"/>
            <a:ext cx="4758726" cy="4908330"/>
          </a:xfrm>
        </p:spPr>
        <p:txBody>
          <a:bodyPr/>
          <a:lstStyle/>
          <a:p>
            <a:pPr marL="0" indent="0">
              <a:buNone/>
            </a:pPr>
            <a:r>
              <a:rPr lang="en-US" sz="1900" dirty="0" smtClean="0"/>
              <a:t>CM systems are usually </a:t>
            </a:r>
            <a:r>
              <a:rPr lang="en-US" sz="1900" b="1" dirty="0" smtClean="0"/>
              <a:t>idempotent</a:t>
            </a:r>
          </a:p>
          <a:p>
            <a:r>
              <a:rPr lang="en-US" sz="1900" dirty="0" smtClean="0"/>
              <a:t>Repeated runs generates the same state</a:t>
            </a:r>
          </a:p>
          <a:p>
            <a:r>
              <a:rPr lang="en-US" sz="1900" i="1" dirty="0" smtClean="0"/>
              <a:t>Contrast to a shell script which encodes how to transition between two known states</a:t>
            </a:r>
          </a:p>
          <a:p>
            <a:endParaRPr lang="en-US" sz="1900" dirty="0"/>
          </a:p>
          <a:p>
            <a:pPr marL="0" indent="0">
              <a:buNone/>
            </a:pPr>
            <a:r>
              <a:rPr lang="en-US" sz="1900" dirty="0" smtClean="0"/>
              <a:t>The state is usually easy to describe.</a:t>
            </a:r>
          </a:p>
          <a:p>
            <a:r>
              <a:rPr lang="en-US" sz="1900" dirty="0" err="1" smtClean="0">
                <a:latin typeface="Courier"/>
                <a:cs typeface="Courier"/>
              </a:rPr>
              <a:t>iperf</a:t>
            </a:r>
            <a:r>
              <a:rPr lang="en-US" sz="1900" dirty="0" smtClean="0"/>
              <a:t> should be (or not be) installed</a:t>
            </a:r>
          </a:p>
          <a:p>
            <a:r>
              <a:rPr lang="en-US" sz="1900" dirty="0" smtClean="0"/>
              <a:t>File </a:t>
            </a:r>
            <a:r>
              <a:rPr lang="en-US" sz="1900" dirty="0" err="1" smtClean="0">
                <a:latin typeface="Courier"/>
                <a:cs typeface="Courier"/>
              </a:rPr>
              <a:t>foo.html</a:t>
            </a:r>
            <a:r>
              <a:rPr lang="en-US" sz="1900" dirty="0" smtClean="0"/>
              <a:t> should exist (or not)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1900" dirty="0" smtClean="0"/>
              <a:t>Describing all possible transitions from every possible previous state is hard.</a:t>
            </a:r>
          </a:p>
          <a:p>
            <a:r>
              <a:rPr lang="en-US" sz="1900" dirty="0" smtClean="0"/>
              <a:t>If </a:t>
            </a:r>
            <a:r>
              <a:rPr lang="en-US" sz="1900" dirty="0" err="1" smtClean="0">
                <a:latin typeface="Courier"/>
                <a:cs typeface="Courier"/>
              </a:rPr>
              <a:t>iperf</a:t>
            </a:r>
            <a:r>
              <a:rPr lang="en-US" sz="1900" dirty="0" smtClean="0"/>
              <a:t> is not already installed, then install it, else do nothing</a:t>
            </a:r>
            <a:endParaRPr lang="en-US" sz="19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5279267" y="4313624"/>
            <a:ext cx="3559495" cy="1909637"/>
            <a:chOff x="5285824" y="1771771"/>
            <a:chExt cx="3559495" cy="1909637"/>
          </a:xfrm>
        </p:grpSpPr>
        <p:sp>
          <p:nvSpPr>
            <p:cNvPr id="5" name="Rectangle 4"/>
            <p:cNvSpPr/>
            <p:nvPr/>
          </p:nvSpPr>
          <p:spPr>
            <a:xfrm>
              <a:off x="5299408" y="2104631"/>
              <a:ext cx="903279" cy="903279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915021" y="2104631"/>
              <a:ext cx="903279" cy="90327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75411" y="1771771"/>
              <a:ext cx="1561913" cy="774326"/>
            </a:xfrm>
            <a:custGeom>
              <a:avLst/>
              <a:gdLst>
                <a:gd name="connsiteX0" fmla="*/ 0 w 2574005"/>
                <a:gd name="connsiteY0" fmla="*/ 774326 h 774326"/>
                <a:gd name="connsiteX1" fmla="*/ 1229275 w 2574005"/>
                <a:gd name="connsiteY1" fmla="*/ 63 h 774326"/>
                <a:gd name="connsiteX2" fmla="*/ 2574005 w 2574005"/>
                <a:gd name="connsiteY2" fmla="*/ 726783 h 7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4005" h="774326">
                  <a:moveTo>
                    <a:pt x="0" y="774326"/>
                  </a:moveTo>
                  <a:cubicBezTo>
                    <a:pt x="400137" y="391156"/>
                    <a:pt x="800274" y="7987"/>
                    <a:pt x="1229275" y="63"/>
                  </a:cubicBezTo>
                  <a:cubicBezTo>
                    <a:pt x="1658276" y="-7861"/>
                    <a:pt x="2574005" y="726783"/>
                    <a:pt x="2574005" y="726783"/>
                  </a:cubicBezTo>
                </a:path>
              </a:pathLst>
            </a:custGeom>
            <a:ln w="5715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6748513" y="2104630"/>
              <a:ext cx="575127" cy="49579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85824" y="3035077"/>
              <a:ext cx="928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Known</a:t>
              </a:r>
            </a:p>
            <a:p>
              <a:pPr algn="ctr"/>
              <a:r>
                <a:rPr lang="en-US" dirty="0" smtClean="0"/>
                <a:t>State 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03572" y="3024447"/>
              <a:ext cx="9417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Known</a:t>
              </a:r>
            </a:p>
            <a:p>
              <a:pPr algn="ctr"/>
              <a:r>
                <a:rPr lang="en-US" dirty="0" smtClean="0"/>
                <a:t>State B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09529" y="2600429"/>
              <a:ext cx="13135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Shell script</a:t>
              </a:r>
            </a:p>
            <a:p>
              <a:pPr algn="ctr"/>
              <a:r>
                <a:rPr lang="en-US" dirty="0" smtClean="0"/>
                <a:t>A -&gt; B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47487" y="1161379"/>
            <a:ext cx="3650374" cy="2294727"/>
            <a:chOff x="5188153" y="3796595"/>
            <a:chExt cx="3650374" cy="2294727"/>
          </a:xfrm>
        </p:grpSpPr>
        <p:sp>
          <p:nvSpPr>
            <p:cNvPr id="21" name="Rectangle 20"/>
            <p:cNvSpPr/>
            <p:nvPr/>
          </p:nvSpPr>
          <p:spPr>
            <a:xfrm>
              <a:off x="5311004" y="4511591"/>
              <a:ext cx="903279" cy="90327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08229" y="4525175"/>
              <a:ext cx="903279" cy="90327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261827" y="4192315"/>
              <a:ext cx="1575497" cy="774326"/>
            </a:xfrm>
            <a:custGeom>
              <a:avLst/>
              <a:gdLst>
                <a:gd name="connsiteX0" fmla="*/ 0 w 2574005"/>
                <a:gd name="connsiteY0" fmla="*/ 774326 h 774326"/>
                <a:gd name="connsiteX1" fmla="*/ 1229275 w 2574005"/>
                <a:gd name="connsiteY1" fmla="*/ 63 h 774326"/>
                <a:gd name="connsiteX2" fmla="*/ 2574005 w 2574005"/>
                <a:gd name="connsiteY2" fmla="*/ 726783 h 7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4005" h="774326">
                  <a:moveTo>
                    <a:pt x="0" y="774326"/>
                  </a:moveTo>
                  <a:cubicBezTo>
                    <a:pt x="400137" y="391156"/>
                    <a:pt x="800274" y="7987"/>
                    <a:pt x="1229275" y="63"/>
                  </a:cubicBezTo>
                  <a:cubicBezTo>
                    <a:pt x="1658276" y="-7861"/>
                    <a:pt x="2574005" y="726783"/>
                    <a:pt x="2574005" y="726783"/>
                  </a:cubicBezTo>
                </a:path>
              </a:pathLst>
            </a:custGeom>
            <a:ln w="5715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88153" y="5442037"/>
              <a:ext cx="11469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Unknown</a:t>
              </a:r>
            </a:p>
            <a:p>
              <a:pPr algn="ctr"/>
              <a:r>
                <a:rPr lang="en-US" dirty="0" smtClean="0"/>
                <a:t>State A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96780" y="5444991"/>
              <a:ext cx="9417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Known</a:t>
              </a:r>
            </a:p>
            <a:p>
              <a:pPr algn="ctr"/>
              <a:r>
                <a:rPr lang="en-US" dirty="0" smtClean="0"/>
                <a:t>State B</a:t>
              </a:r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007118" y="3796595"/>
              <a:ext cx="660354" cy="670787"/>
            </a:xfrm>
            <a:custGeom>
              <a:avLst/>
              <a:gdLst>
                <a:gd name="connsiteX0" fmla="*/ 197512 w 531722"/>
                <a:gd name="connsiteY0" fmla="*/ 821810 h 821810"/>
                <a:gd name="connsiteX1" fmla="*/ 556 w 531722"/>
                <a:gd name="connsiteY1" fmla="*/ 359969 h 821810"/>
                <a:gd name="connsiteX2" fmla="*/ 251845 w 531722"/>
                <a:gd name="connsiteY2" fmla="*/ 4 h 821810"/>
                <a:gd name="connsiteX3" fmla="*/ 530299 w 531722"/>
                <a:gd name="connsiteY3" fmla="*/ 366760 h 821810"/>
                <a:gd name="connsiteX4" fmla="*/ 367301 w 531722"/>
                <a:gd name="connsiteY4" fmla="*/ 801434 h 82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722" h="821810">
                  <a:moveTo>
                    <a:pt x="197512" y="821810"/>
                  </a:moveTo>
                  <a:cubicBezTo>
                    <a:pt x="94506" y="659373"/>
                    <a:pt x="-8500" y="496937"/>
                    <a:pt x="556" y="359969"/>
                  </a:cubicBezTo>
                  <a:cubicBezTo>
                    <a:pt x="9611" y="223001"/>
                    <a:pt x="163555" y="-1128"/>
                    <a:pt x="251845" y="4"/>
                  </a:cubicBezTo>
                  <a:cubicBezTo>
                    <a:pt x="340135" y="1136"/>
                    <a:pt x="511056" y="233188"/>
                    <a:pt x="530299" y="366760"/>
                  </a:cubicBezTo>
                  <a:cubicBezTo>
                    <a:pt x="549542" y="500332"/>
                    <a:pt x="367301" y="801434"/>
                    <a:pt x="367301" y="801434"/>
                  </a:cubicBezTo>
                </a:path>
              </a:pathLst>
            </a:custGeom>
            <a:ln w="57150" cmpd="sng">
              <a:solidFill>
                <a:srgbClr val="0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6928" y="4433422"/>
              <a:ext cx="65467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smtClean="0"/>
                <a:t>?</a:t>
              </a:r>
              <a:endParaRPr lang="en-US" sz="32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601164" y="2005066"/>
            <a:ext cx="743087" cy="652717"/>
            <a:chOff x="-984790" y="645219"/>
            <a:chExt cx="1041001" cy="914400"/>
          </a:xfrm>
        </p:grpSpPr>
        <p:sp>
          <p:nvSpPr>
            <p:cNvPr id="32" name="Oval 31"/>
            <p:cNvSpPr/>
            <p:nvPr/>
          </p:nvSpPr>
          <p:spPr>
            <a:xfrm>
              <a:off x="-937237" y="645219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-984790" y="726629"/>
              <a:ext cx="1041001" cy="7329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CM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75307" y="1306527"/>
            <a:ext cx="463876" cy="395720"/>
            <a:chOff x="-984790" y="645219"/>
            <a:chExt cx="1071891" cy="914400"/>
          </a:xfrm>
        </p:grpSpPr>
        <p:sp>
          <p:nvSpPr>
            <p:cNvPr id="36" name="Oval 35"/>
            <p:cNvSpPr/>
            <p:nvPr/>
          </p:nvSpPr>
          <p:spPr>
            <a:xfrm>
              <a:off x="-937237" y="645219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984790" y="726628"/>
              <a:ext cx="1071891" cy="71118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CM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196130" y="3341731"/>
            <a:ext cx="1843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Idempotent</a:t>
            </a:r>
            <a:endParaRPr lang="en-US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187287" y="5939135"/>
            <a:ext cx="1843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trike="sngStrike" dirty="0" smtClean="0"/>
              <a:t>Idempotent</a:t>
            </a:r>
            <a:endParaRPr lang="en-US" sz="2400" b="1" strike="sngStrike" dirty="0"/>
          </a:p>
        </p:txBody>
      </p:sp>
    </p:spTree>
    <p:extLst>
      <p:ext uri="{BB962C8B-B14F-4D97-AF65-F5344CB8AC3E}">
        <p14:creationId xmlns:p14="http://schemas.microsoft.com/office/powerpoint/2010/main" val="35370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inds-IBCN_v1-2.1_pres_template_20140218">
  <a:themeElements>
    <a:clrScheme name="IBBT_set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E20177"/>
      </a:accent1>
      <a:accent2>
        <a:srgbClr val="262626"/>
      </a:accent2>
      <a:accent3>
        <a:srgbClr val="3F3F3F"/>
      </a:accent3>
      <a:accent4>
        <a:srgbClr val="7F7F7F"/>
      </a:accent4>
      <a:accent5>
        <a:srgbClr val="A5A5A5"/>
      </a:accent5>
      <a:accent6>
        <a:srgbClr val="BFBFBF"/>
      </a:accent6>
      <a:hlink>
        <a:srgbClr val="000000"/>
      </a:hlink>
      <a:folHlink>
        <a:srgbClr val="FE55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geni.potx</Template>
  <TotalTime>45237</TotalTime>
  <Words>1292</Words>
  <Application>Microsoft Office PowerPoint</Application>
  <PresentationFormat>On-screen Show (4:3)</PresentationFormat>
  <Paragraphs>363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ＭＳ Ｐゴシック</vt:lpstr>
      <vt:lpstr>Arial</vt:lpstr>
      <vt:lpstr>Calibri</vt:lpstr>
      <vt:lpstr>Consolas</vt:lpstr>
      <vt:lpstr>Courier</vt:lpstr>
      <vt:lpstr>Wingdings</vt:lpstr>
      <vt:lpstr>IMinds-IBCN_v1-2.1_pres_template_20140218</vt:lpstr>
      <vt:lpstr>Scaling Experiments</vt:lpstr>
      <vt:lpstr>Contents of this tutorial</vt:lpstr>
      <vt:lpstr>Recommended workflow</vt:lpstr>
      <vt:lpstr>1. Build the smallest reasonable topology</vt:lpstr>
      <vt:lpstr>2. Automate as you go</vt:lpstr>
      <vt:lpstr>3. Save your progress</vt:lpstr>
      <vt:lpstr>4. Scale your experiment</vt:lpstr>
      <vt:lpstr>Some Definitions</vt:lpstr>
      <vt:lpstr>CM Systems are Idempotent</vt:lpstr>
      <vt:lpstr>Compare/Contrast</vt:lpstr>
      <vt:lpstr>Ansible requirements</vt:lpstr>
      <vt:lpstr>Ansible Characteristics</vt:lpstr>
      <vt:lpstr>Bottom Line: Characteristics</vt:lpstr>
      <vt:lpstr>Ansible components</vt:lpstr>
      <vt:lpstr>Ansible components</vt:lpstr>
      <vt:lpstr>Ansible components</vt:lpstr>
      <vt:lpstr>Bottom Line: Components</vt:lpstr>
      <vt:lpstr>Using Ansible in your experiment</vt:lpstr>
      <vt:lpstr>Ansible workflow on testbeds</vt:lpstr>
      <vt:lpstr>Retrieving Ansible configuration files from jFed</vt:lpstr>
      <vt:lpstr>Do it yourself!</vt:lpstr>
      <vt:lpstr>Ansible-service</vt:lpstr>
      <vt:lpstr>Ansible-service</vt:lpstr>
      <vt:lpstr>Distribute SSH-keypair</vt:lpstr>
      <vt:lpstr>Scaling manually: nodes</vt:lpstr>
      <vt:lpstr>Scaling manually: nodes</vt:lpstr>
      <vt:lpstr>Scaling manually: nodes with links</vt:lpstr>
      <vt:lpstr>Scaling manually</vt:lpstr>
      <vt:lpstr>What is geni-lib?</vt:lpstr>
      <vt:lpstr>Advantages / Disadvantages </vt:lpstr>
      <vt:lpstr>Example: Create an request</vt:lpstr>
      <vt:lpstr>Example: Query available resources</vt:lpstr>
      <vt:lpstr>Additional resources on geni-lib</vt:lpstr>
    </vt:vector>
  </TitlesOfParts>
  <Company>BBN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of Available GENI Resources</dc:title>
  <dc:creator>Aaron Falk</dc:creator>
  <cp:lastModifiedBy>Thijs Walcarius</cp:lastModifiedBy>
  <cp:revision>782</cp:revision>
  <cp:lastPrinted>2013-06-22T15:19:15Z</cp:lastPrinted>
  <dcterms:created xsi:type="dcterms:W3CDTF">2011-03-04T20:37:51Z</dcterms:created>
  <dcterms:modified xsi:type="dcterms:W3CDTF">2016-07-12T12:11:54Z</dcterms:modified>
</cp:coreProperties>
</file>